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60" r:id="rId3"/>
    <p:sldId id="270" r:id="rId4"/>
    <p:sldId id="268" r:id="rId5"/>
    <p:sldId id="257" r:id="rId6"/>
    <p:sldId id="269" r:id="rId7"/>
    <p:sldId id="261" r:id="rId8"/>
    <p:sldId id="271" r:id="rId9"/>
    <p:sldId id="262" r:id="rId10"/>
    <p:sldId id="267" r:id="rId11"/>
    <p:sldId id="266" r:id="rId12"/>
    <p:sldId id="264" r:id="rId13"/>
    <p:sldId id="263" r:id="rId14"/>
    <p:sldId id="265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95116" autoAdjust="0"/>
  </p:normalViewPr>
  <p:slideViewPr>
    <p:cSldViewPr>
      <p:cViewPr>
        <p:scale>
          <a:sx n="77" d="100"/>
          <a:sy n="77" d="100"/>
        </p:scale>
        <p:origin x="-1080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598BA-6337-454C-A83F-D97CAD63686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95178-E323-4CD1-801C-DC71312D3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02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895178-E323-4CD1-801C-DC71312D30D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585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3AD5FA2-5C89-440E-9B37-AACE3B2E1EAD}" type="datetimeFigureOut">
              <a:rPr lang="ru-RU" smtClean="0"/>
              <a:t>18.06.2020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8A6F3D7-F4A9-4EEE-A310-5093DE072894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38200" y="188913"/>
            <a:ext cx="8305800" cy="1223962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Парад Победы в Москве 1945г.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" name="Picture 2" descr="C:\Users\Igor\Desktop\парад победы\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30" y="1503694"/>
            <a:ext cx="3977970" cy="4661610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bliqueTop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Igor\Desktop\парад победы\1435008783_45-0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03694"/>
            <a:ext cx="3890458" cy="259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logotip-gorizont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81128"/>
            <a:ext cx="3456384" cy="128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075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6250">
        <p14:doors dir="vert"/>
      </p:transition>
    </mc:Choice>
    <mc:Fallback xmlns="">
      <p:transition spd="slow" advTm="625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76056" y="764704"/>
            <a:ext cx="374441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i="1" dirty="0"/>
              <a:t>Парад Победы </a:t>
            </a:r>
            <a:r>
              <a:rPr lang="ru-RU" sz="2300" b="1" i="1" dirty="0" smtClean="0"/>
              <a:t>состоялся 24 июня 1945г. Прошел  </a:t>
            </a:r>
            <a:r>
              <a:rPr lang="ru-RU" sz="2300" b="1" i="1" dirty="0"/>
              <a:t>точно по плану, ни одного сбоя. В параде участвовали 24 маршала, 249 генералов, 2536 офицеров, 31 116 рядовых, сержантов. </a:t>
            </a:r>
            <a:endParaRPr lang="ru-RU" sz="2300" dirty="0"/>
          </a:p>
        </p:txBody>
      </p:sp>
      <p:pic>
        <p:nvPicPr>
          <p:cNvPr id="3077" name="Picture 5" descr="C:\Users\Igor\Desktop\парад победы\403642_russia_p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2" y="3443997"/>
            <a:ext cx="4716524" cy="315335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Igor\Desktop\парад победы\iXHMUHTA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569" y="4141164"/>
            <a:ext cx="3172842" cy="2047875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Igor\Desktop\парад победы\image0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2" y="418323"/>
            <a:ext cx="4815730" cy="311216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16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6000">
        <p:fade/>
      </p:transition>
    </mc:Choice>
    <mc:Fallback xmlns="">
      <p:transition spd="slow" advTm="1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22 июня 1945 года в центральных газетах </a:t>
            </a:r>
            <a:r>
              <a:rPr lang="ru-RU" sz="2800" dirty="0" smtClean="0">
                <a:solidFill>
                  <a:srgbClr val="C00000"/>
                </a:solidFill>
              </a:rPr>
              <a:t>нашей страны был </a:t>
            </a:r>
            <a:r>
              <a:rPr lang="ru-RU" sz="2800" dirty="0">
                <a:solidFill>
                  <a:srgbClr val="C00000"/>
                </a:solidFill>
              </a:rPr>
              <a:t>опубликован</a:t>
            </a:r>
          </a:p>
        </p:txBody>
      </p:sp>
      <p:pic>
        <p:nvPicPr>
          <p:cNvPr id="12290" name="Picture 2" descr="C:\Users\Igor\Desktop\парад победы\prikaz_10_vg_o_parade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73560"/>
            <a:ext cx="8424936" cy="471547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7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5000">
        <p:circle/>
      </p:transition>
    </mc:Choice>
    <mc:Fallback xmlns="">
      <p:transition spd="slow" advTm="3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87624" y="3717032"/>
            <a:ext cx="3473968" cy="28250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602618"/>
            <a:ext cx="4896544" cy="23042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>Принимал парад Георгий Жуков, </a:t>
            </a:r>
            <a:r>
              <a:rPr lang="ru-RU" sz="2400" dirty="0"/>
              <a:t>а командовал им маршал Константин </a:t>
            </a:r>
            <a:r>
              <a:rPr lang="ru-RU" sz="2400" dirty="0" smtClean="0"/>
              <a:t>Рокоссов­ский.  Для них заблаговременно подобрали коней: белого для Жукова </a:t>
            </a:r>
            <a:r>
              <a:rPr lang="ru-RU" sz="2400" dirty="0"/>
              <a:t>п</a:t>
            </a:r>
            <a:r>
              <a:rPr lang="ru-RU" sz="2400" dirty="0" smtClean="0"/>
              <a:t>о кличке «Кумир», </a:t>
            </a:r>
            <a:endParaRPr lang="ru-RU" sz="2200" dirty="0"/>
          </a:p>
        </p:txBody>
      </p:sp>
      <p:pic>
        <p:nvPicPr>
          <p:cNvPr id="10243" name="Picture 3" descr="C:\Users\Igor\Desktop\парад победы\60834_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5098076" cy="3084309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Igor\Desktop\парад победы\2_i_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458" y="422598"/>
            <a:ext cx="3264068" cy="2664296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37628" y="4005064"/>
            <a:ext cx="338437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 dirty="0"/>
              <a:t>для Рокоссовского – вороного по кличке </a:t>
            </a:r>
            <a:r>
              <a:rPr lang="ru-RU" sz="2400" b="1" dirty="0" smtClean="0"/>
              <a:t>«Полюс»</a:t>
            </a:r>
            <a:endParaRPr lang="ru-RU" sz="2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3741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18000">
        <p:dissolve/>
      </p:transition>
    </mc:Choice>
    <mc:Fallback xmlns="">
      <p:transition spd="slow" advTm="18000">
        <p:dissolve/>
      </p:transition>
    </mc:Fallback>
  </mc:AlternateContent>
  <p:timing>
    <p:tnLst>
      <p:par>
        <p:cTn id="1" dur="indefinite" restart="never" nodeType="tmRoot"/>
      </p:par>
    </p:tnLst>
  </p:timing>
  <p:extLst mod="1">
    <p:ext uri="{E180D4A7-C9FB-4DFB-919C-405C955672EB}">
      <p14:showEvtLst xmlns:p14="http://schemas.microsoft.com/office/powerpoint/2010/main">
        <p14:playEvt time="6412" objId="7"/>
        <p14:triggerEvt type="onClick" time="6412" objId="7"/>
        <p14:stopEvt time="19940" objId="7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94823" y="620688"/>
            <a:ext cx="40324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  <a:effectLst/>
              </a:rPr>
              <a:t>Родился </a:t>
            </a:r>
            <a:r>
              <a:rPr lang="ru-RU" sz="2000" dirty="0" smtClean="0">
                <a:solidFill>
                  <a:srgbClr val="C00000"/>
                </a:solidFill>
                <a:effectLst/>
              </a:rPr>
              <a:t>1 декабря 1896 г. </a:t>
            </a:r>
            <a:r>
              <a:rPr lang="ru-RU" sz="2000" dirty="0" smtClean="0">
                <a:solidFill>
                  <a:srgbClr val="C00000"/>
                </a:solidFill>
              </a:rPr>
              <a:t>в деревне </a:t>
            </a:r>
            <a:r>
              <a:rPr lang="ru-RU" sz="2000" dirty="0" err="1" smtClean="0">
                <a:solidFill>
                  <a:srgbClr val="C00000"/>
                </a:solidFill>
              </a:rPr>
              <a:t>Стрелковка</a:t>
            </a:r>
            <a:r>
              <a:rPr lang="ru-RU" sz="2000" dirty="0" smtClean="0">
                <a:solidFill>
                  <a:srgbClr val="C00000"/>
                </a:solidFill>
              </a:rPr>
              <a:t> Калужской области в семье простого </a:t>
            </a:r>
            <a:r>
              <a:rPr lang="ru-RU" sz="2000" dirty="0" err="1" smtClean="0">
                <a:solidFill>
                  <a:srgbClr val="C00000"/>
                </a:solidFill>
              </a:rPr>
              <a:t>крестьянина.Советский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полководец. Маршал Советского Союза, четырежды Герой Советского Союза, кавалер двух орденов «Победа», множества других советских и иностранных орденов и медалей</a:t>
            </a:r>
            <a:r>
              <a:rPr lang="ru-RU" sz="2000" dirty="0" smtClean="0">
                <a:solidFill>
                  <a:srgbClr val="C00000"/>
                </a:solidFill>
              </a:rPr>
              <a:t>.</a:t>
            </a:r>
            <a:r>
              <a:rPr lang="ru-RU" sz="2000" dirty="0">
                <a:solidFill>
                  <a:srgbClr val="C00000"/>
                </a:solidFill>
              </a:rPr>
              <a:t> Умер  18 июня 1974 г.</a:t>
            </a:r>
          </a:p>
          <a:p>
            <a:endParaRPr lang="ru-RU" sz="2000" dirty="0" smtClean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79" y="299144"/>
            <a:ext cx="3960441" cy="5478578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Igor\Desktop\парад победы\0_11744c_4263087f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089" y="5091154"/>
            <a:ext cx="381642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5" y="5827432"/>
            <a:ext cx="41978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Жуков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Георгий Константинович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00771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1000">
        <p14:flip dir="r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5111750" y="-98425"/>
            <a:ext cx="3852738" cy="6119813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Р</a:t>
            </a:r>
            <a:r>
              <a:rPr lang="ru-RU" sz="2000" b="0" dirty="0" smtClean="0">
                <a:solidFill>
                  <a:srgbClr val="C00000"/>
                </a:solidFill>
              </a:rPr>
              <a:t>одился </a:t>
            </a:r>
            <a:r>
              <a:rPr lang="ru-RU" sz="2000" b="0" dirty="0">
                <a:solidFill>
                  <a:srgbClr val="C00000"/>
                </a:solidFill>
              </a:rPr>
              <a:t>в Варшаве 21 декабря 1896 </a:t>
            </a:r>
            <a:r>
              <a:rPr lang="ru-RU" sz="2000" b="0" dirty="0" smtClean="0">
                <a:solidFill>
                  <a:srgbClr val="C00000"/>
                </a:solidFill>
              </a:rPr>
              <a:t>года, в семье машиниста.</a:t>
            </a:r>
            <a:br>
              <a:rPr lang="ru-RU" sz="2000" b="0" dirty="0" smtClean="0">
                <a:solidFill>
                  <a:srgbClr val="C00000"/>
                </a:solidFill>
              </a:rPr>
            </a:br>
            <a:r>
              <a:rPr lang="ru-RU" sz="2000" b="0" dirty="0">
                <a:solidFill>
                  <a:srgbClr val="C00000"/>
                </a:solidFill>
              </a:rPr>
              <a:t>Советский и польский военачальник, дважды Герой Советского Союза. Единственный в истории СССР маршал двух стран: Маршал Советского Союза и маршал </a:t>
            </a:r>
            <a:r>
              <a:rPr lang="ru-RU" sz="2000" b="0" dirty="0" smtClean="0">
                <a:solidFill>
                  <a:srgbClr val="C00000"/>
                </a:solidFill>
              </a:rPr>
              <a:t>Польши.</a:t>
            </a:r>
            <a:br>
              <a:rPr lang="ru-RU" sz="2000" b="0" dirty="0" smtClean="0">
                <a:solidFill>
                  <a:srgbClr val="C00000"/>
                </a:solidFill>
              </a:rPr>
            </a:br>
            <a:r>
              <a:rPr lang="ru-RU" sz="2000" b="0" dirty="0">
                <a:solidFill>
                  <a:srgbClr val="C00000"/>
                </a:solidFill>
              </a:rPr>
              <a:t>Умер </a:t>
            </a:r>
            <a:r>
              <a:rPr lang="ru-RU" sz="2000" b="0" dirty="0" smtClean="0">
                <a:solidFill>
                  <a:srgbClr val="C00000"/>
                </a:solidFill>
              </a:rPr>
              <a:t>3 августа </a:t>
            </a:r>
            <a:r>
              <a:rPr lang="ru-RU" sz="2000" b="0" dirty="0">
                <a:solidFill>
                  <a:srgbClr val="C00000"/>
                </a:solidFill>
              </a:rPr>
              <a:t>1968 года в Москве на посту </a:t>
            </a:r>
            <a:r>
              <a:rPr lang="ru-RU" sz="2000" b="0" dirty="0" err="1">
                <a:solidFill>
                  <a:srgbClr val="C00000"/>
                </a:solidFill>
              </a:rPr>
              <a:t>генинспектора</a:t>
            </a:r>
            <a:r>
              <a:rPr lang="ru-RU" sz="2000" b="0" dirty="0">
                <a:solidFill>
                  <a:srgbClr val="C00000"/>
                </a:solidFill>
              </a:rPr>
              <a:t> Группы генеральных инспекторов Минобороны </a:t>
            </a:r>
            <a:r>
              <a:rPr lang="ru-RU" sz="2000" b="0" dirty="0" smtClean="0">
                <a:solidFill>
                  <a:srgbClr val="C00000"/>
                </a:solidFill>
              </a:rPr>
              <a:t>СССР</a:t>
            </a:r>
            <a:r>
              <a:rPr lang="ru-RU" sz="2000" b="0" dirty="0" smtClean="0">
                <a:solidFill>
                  <a:srgbClr val="C00000"/>
                </a:solidFill>
              </a:rPr>
              <a:t>. Многие  факты </a:t>
            </a:r>
            <a:r>
              <a:rPr lang="ru-RU" sz="2000" b="0" dirty="0">
                <a:solidFill>
                  <a:srgbClr val="C00000"/>
                </a:solidFill>
              </a:rPr>
              <a:t>своей биографии </a:t>
            </a:r>
            <a:r>
              <a:rPr lang="ru-RU" sz="2000" b="0" dirty="0" smtClean="0">
                <a:solidFill>
                  <a:srgbClr val="C00000"/>
                </a:solidFill>
              </a:rPr>
              <a:t>отобразил </a:t>
            </a:r>
            <a:r>
              <a:rPr lang="ru-RU" sz="2000" b="0" dirty="0">
                <a:solidFill>
                  <a:srgbClr val="C00000"/>
                </a:solidFill>
              </a:rPr>
              <a:t>в своих мемуарах «Солдатский долг» (1968 г). </a:t>
            </a:r>
            <a:br>
              <a:rPr lang="ru-RU" sz="2000" b="0" dirty="0">
                <a:solidFill>
                  <a:srgbClr val="C00000"/>
                </a:solidFill>
              </a:rPr>
            </a:br>
            <a:endParaRPr lang="ru-RU" sz="2000" b="0" dirty="0">
              <a:solidFill>
                <a:srgbClr val="C00000"/>
              </a:solidFill>
            </a:endParaRPr>
          </a:p>
        </p:txBody>
      </p:sp>
      <p:pic>
        <p:nvPicPr>
          <p:cNvPr id="11267" name="Picture 3" descr="C:\Users\Igor\Desktop\парад победы\2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34" y="332656"/>
            <a:ext cx="4320479" cy="5544616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5372" y="5893177"/>
            <a:ext cx="4618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Рокоссовский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Константин Константинович 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b="1" dirty="0"/>
          </a:p>
        </p:txBody>
      </p:sp>
      <p:pic>
        <p:nvPicPr>
          <p:cNvPr id="5" name="Picture 2" descr="C:\Users\Igor\Desktop\парад победы\0_11744c_4263087f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205" y="5301208"/>
            <a:ext cx="381642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57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3000">
        <p14:switch dir="r"/>
      </p:transition>
    </mc:Choice>
    <mc:Fallback xmlns="">
      <p:transition spd="slow" advTm="2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-99392"/>
            <a:ext cx="6048672" cy="93610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200   немецких    знамен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836712"/>
            <a:ext cx="3672408" cy="547260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200 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</a:rPr>
              <a:t>знамен и штандартов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разгромленных немецких частей бойцы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на параде несли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в перчатках, подчеркивая то, что даже в руки древки этих штандартов брать омерзительно. И бросали на специальный помост, чтобы штандарты не коснулись мостовой Красной площади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. </a:t>
            </a:r>
            <a:r>
              <a:rPr lang="ru-RU" b="1" dirty="0">
                <a:solidFill>
                  <a:schemeClr val="bg2">
                    <a:lumMod val="75000"/>
                  </a:schemeClr>
                </a:solidFill>
              </a:rPr>
              <a:t>А вечером того же дня помост и все перчатки были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сожжены</a:t>
            </a:r>
            <a:r>
              <a:rPr lang="ru-RU" b="1" dirty="0" smtClean="0"/>
              <a:t>...ю</a:t>
            </a:r>
            <a:endParaRPr lang="ru-RU" b="1" dirty="0"/>
          </a:p>
          <a:p>
            <a:endParaRPr lang="ru-RU" dirty="0"/>
          </a:p>
        </p:txBody>
      </p:sp>
      <p:pic>
        <p:nvPicPr>
          <p:cNvPr id="4099" name="Picture 3" descr="C:\Users\Igor\Desktop\парад победы\0_11744c_4263087f_orig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266010"/>
            <a:ext cx="4464496" cy="131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Igor\Desktop\парад победы\ima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946820"/>
            <a:ext cx="5164831" cy="428528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14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21000">
        <p14:prism isInverted="1"/>
      </p:transition>
    </mc:Choice>
    <mc:Fallback xmlns="">
      <p:transition spd="slow" advTm="2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05064"/>
            <a:ext cx="3250704" cy="170353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Строй</a:t>
            </a:r>
            <a:br>
              <a:rPr lang="ru-RU" sz="28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 офицеров-</a:t>
            </a:r>
            <a:br>
              <a:rPr lang="ru-RU" sz="2800" b="1" dirty="0" smtClean="0">
                <a:solidFill>
                  <a:srgbClr val="C00000"/>
                </a:solidFill>
                <a:latin typeface="+mn-lt"/>
              </a:rPr>
            </a:br>
            <a:r>
              <a:rPr lang="ru-RU" sz="2800" b="1" dirty="0" smtClean="0">
                <a:solidFill>
                  <a:srgbClr val="C00000"/>
                </a:solidFill>
                <a:latin typeface="+mn-lt"/>
              </a:rPr>
              <a:t>танкистов</a:t>
            </a:r>
            <a:endParaRPr lang="ru-RU" sz="2800" b="1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14338" name="Picture 2" descr="C:\Users\Igor\Desktop\парад победы\423_b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56835"/>
            <a:ext cx="4104456" cy="275051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71600" y="133615"/>
            <a:ext cx="40023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Парад  знаменосцев</a:t>
            </a:r>
            <a:endParaRPr lang="ru-RU" sz="28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339" name="Picture 3" descr="C:\Users\Igor\Desktop\парад победы\1435008294_0_32e8a_a44588bd_orig_123qlamujo288ogowogc40c08_ejcuplo1l0oo0sk8c40s8osc4_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1268760"/>
            <a:ext cx="3330578" cy="443984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09171" y="746474"/>
            <a:ext cx="2850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Строй моряков</a:t>
            </a:r>
            <a:endParaRPr lang="ru-RU" sz="28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4340" name="Picture 4" descr="C:\Users\Igor\Desktop\парад победы\1435008640_0_32e80_8aa1d041_orig_40u73gm4pg4k4s80g40ok0kww_ejcuplo1l0oo0sk8c40s8osc4_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69" y="2987764"/>
            <a:ext cx="2802896" cy="377463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45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Tm="10000">
        <p14:flythrough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01.ru/files/users/images/db/49/db49cc3e81dcef6125c0bda48ef1919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97" y="3573016"/>
            <a:ext cx="3996919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3956" y="260648"/>
            <a:ext cx="34198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Впереди полков (в каждом 1059 человек) - командующие фронтами и армиями. Знаменщики с ассистентами - Герои Советского Союза - несли по 36 знамен отличившихся в боях соединений и частей каждого фронта. </a:t>
            </a:r>
            <a:endParaRPr lang="ru-RU" sz="2000" dirty="0"/>
          </a:p>
        </p:txBody>
      </p:sp>
      <p:pic>
        <p:nvPicPr>
          <p:cNvPr id="1028" name="Picture 4" descr="С. Чернецкий Парад Побед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83" r="3598"/>
          <a:stretch/>
        </p:blipFill>
        <p:spPr bwMode="auto">
          <a:xfrm>
            <a:off x="3779912" y="370245"/>
            <a:ext cx="5040560" cy="3724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48064" y="4293096"/>
            <a:ext cx="30963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И для каждого полка оркестр из 1400 музыкантов исполнял особый марш.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6033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27000">
        <p:split orient="vert"/>
      </p:transition>
    </mc:Choice>
    <mc:Fallback xmlns="">
      <p:transition spd="slow" advTm="27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Igor\Desktop\парад победы\f03a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848" y="908167"/>
            <a:ext cx="4312497" cy="28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Igor\Desktop\парад победы\image(44008)_парад_победы_9_мая_1945_с_сайта_(wfi_lomasm_ru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67335"/>
            <a:ext cx="4330412" cy="343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4315" y="4365104"/>
            <a:ext cx="404266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розное оружие - Катюши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931327"/>
            <a:ext cx="382975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В параде приняли участие более 1850 единиц военной техники</a:t>
            </a:r>
            <a:endParaRPr lang="ru-RU" sz="28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5132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10000">
        <p14:prism isContent="1"/>
      </p:transition>
    </mc:Choice>
    <mc:Fallback xmlns="">
      <p:transition spd="slow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43314" y="1031830"/>
            <a:ext cx="38164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C00000"/>
                </a:solidFill>
              </a:rPr>
              <a:t>        </a:t>
            </a:r>
            <a:r>
              <a:rPr lang="ru-RU" sz="2200" b="1" i="1" dirty="0">
                <a:solidFill>
                  <a:srgbClr val="C00000"/>
                </a:solidFill>
              </a:rPr>
              <a:t>В числе участников Парада Победы </a:t>
            </a:r>
            <a:r>
              <a:rPr lang="ru-RU" sz="2200" b="1" i="1" dirty="0" smtClean="0">
                <a:solidFill>
                  <a:srgbClr val="C00000"/>
                </a:solidFill>
              </a:rPr>
              <a:t>был </a:t>
            </a:r>
            <a:r>
              <a:rPr lang="ru-RU" sz="2200" b="1" i="1" dirty="0">
                <a:solidFill>
                  <a:srgbClr val="C00000"/>
                </a:solidFill>
              </a:rPr>
              <a:t>служебный пёс-сапёр по кличке </a:t>
            </a:r>
            <a:r>
              <a:rPr lang="ru-RU" sz="2200" b="1" i="1" dirty="0" err="1">
                <a:solidFill>
                  <a:srgbClr val="C00000"/>
                </a:solidFill>
              </a:rPr>
              <a:t>Джульбарс</a:t>
            </a:r>
            <a:r>
              <a:rPr lang="ru-RU" sz="2200" b="1" i="1" dirty="0">
                <a:solidFill>
                  <a:srgbClr val="C00000"/>
                </a:solidFill>
              </a:rPr>
              <a:t>, в годы войны обнаруживший более 7 тысяч мин и 150 снарядов. Незадолго до конца войны </a:t>
            </a:r>
            <a:r>
              <a:rPr lang="ru-RU" sz="2200" b="1" i="1" dirty="0" err="1">
                <a:solidFill>
                  <a:srgbClr val="C00000"/>
                </a:solidFill>
              </a:rPr>
              <a:t>Джульбарс</a:t>
            </a:r>
            <a:r>
              <a:rPr lang="ru-RU" sz="2200" b="1" i="1" dirty="0">
                <a:solidFill>
                  <a:srgbClr val="C00000"/>
                </a:solidFill>
              </a:rPr>
              <a:t> был ранен и ко времени проведения парада ещё не </a:t>
            </a:r>
            <a:r>
              <a:rPr lang="ru-RU" sz="2200" b="1" i="1" dirty="0" err="1">
                <a:solidFill>
                  <a:srgbClr val="C00000"/>
                </a:solidFill>
              </a:rPr>
              <a:t>оправился</a:t>
            </a:r>
            <a:r>
              <a:rPr lang="ru-RU" sz="2200" b="1" i="1" dirty="0" err="1" smtClean="0">
                <a:solidFill>
                  <a:srgbClr val="C00000"/>
                </a:solidFill>
              </a:rPr>
              <a:t>.</a:t>
            </a:r>
            <a:r>
              <a:rPr lang="ru-RU" sz="2200" dirty="0" err="1" smtClean="0"/>
              <a:t>.</a:t>
            </a:r>
            <a:r>
              <a:rPr lang="ru-RU" sz="2200" b="1" i="1" dirty="0" err="1" smtClean="0">
                <a:solidFill>
                  <a:srgbClr val="C00000"/>
                </a:solidFill>
              </a:rPr>
              <a:t>Тогда</a:t>
            </a:r>
            <a:r>
              <a:rPr lang="ru-RU" sz="2200" b="1" i="1" dirty="0" smtClean="0">
                <a:solidFill>
                  <a:srgbClr val="C00000"/>
                </a:solidFill>
              </a:rPr>
              <a:t> </a:t>
            </a:r>
            <a:r>
              <a:rPr lang="ru-RU" sz="2200" b="1" i="1" dirty="0">
                <a:solidFill>
                  <a:srgbClr val="C00000"/>
                </a:solidFill>
              </a:rPr>
              <a:t>Сталин приказал нести пса по Красной площади на своей шинели.</a:t>
            </a:r>
            <a:endParaRPr lang="ru-RU" sz="2200" dirty="0">
              <a:solidFill>
                <a:srgbClr val="C00000"/>
              </a:solidFill>
            </a:endParaRPr>
          </a:p>
        </p:txBody>
      </p:sp>
      <p:pic>
        <p:nvPicPr>
          <p:cNvPr id="9220" name="Picture 4" descr="C:\Users\Igor\Desktop\парад победы\Немецкая-овчарка-Джульбарс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90376"/>
            <a:ext cx="3848100" cy="571500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57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22000">
        <p14:window dir="vert"/>
      </p:transition>
    </mc:Choice>
    <mc:Fallback xmlns="">
      <p:transition spd="slow" advTm="2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Igor\Desktop\парад победы\shop_items_catalog_image572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212976"/>
            <a:ext cx="3672408" cy="338437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548680"/>
            <a:ext cx="31683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/>
              <a:t>Мундиры цвета морской волны на советских маршалах, генералах и офицерах были впервые надеты именно на этом параде. До этого парадные мундиры были серого цвета. После парада этот цвет, называемый еще и царским, стал обычным цветом парадной формы для советских офицеров.</a:t>
            </a:r>
            <a:endParaRPr lang="ru-RU" sz="2200" dirty="0"/>
          </a:p>
        </p:txBody>
      </p:sp>
      <p:pic>
        <p:nvPicPr>
          <p:cNvPr id="7171" name="Picture 3" descr="C:\Users\Igor\Desktop\парад победы\1bc076939522ff4d87dc79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911" y="332656"/>
            <a:ext cx="4455970" cy="28803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27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 advTm="20000">
        <p:wheel spokes="1"/>
      </p:transition>
    </mc:Choice>
    <mc:Fallback xmlns="">
      <p:transition spd="slow" advTm="20000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831641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 </a:t>
            </a:r>
            <a:endParaRPr lang="ru-RU" dirty="0"/>
          </a:p>
          <a:p>
            <a:pPr algn="ctr"/>
            <a:r>
              <a:rPr lang="ru-RU" sz="2000" b="1" dirty="0"/>
              <a:t>Несостоявшимся участникам знаменитого парада выдали пропуска на гостевую трибуну. </a:t>
            </a:r>
            <a:endParaRPr lang="ru-RU" sz="2000" dirty="0"/>
          </a:p>
        </p:txBody>
      </p:sp>
      <p:pic>
        <p:nvPicPr>
          <p:cNvPr id="6146" name="Picture 2" descr="C:\Users\Igor\Desktop\парад победы\ivanovsky-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13705"/>
            <a:ext cx="4248472" cy="267939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Igor\Desktop\парад победы\origina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389834"/>
            <a:ext cx="6961162" cy="220100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Igor\Desktop\парад победы\DSC084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22" y="1556792"/>
            <a:ext cx="4152850" cy="273630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95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20000">
        <p:blinds dir="vert"/>
      </p:transition>
    </mc:Choice>
    <mc:Fallback xmlns="">
      <p:transition spd="slow" advTm="2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05064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24 июня 1945 года в Москве шёл сильный дождь, из-за чего в программу Парада Победы внесли коррективы — были отменены запланированные пролёт авиации над Красной площадью и демонстрация трудящихся.</a:t>
            </a:r>
          </a:p>
        </p:txBody>
      </p:sp>
      <p:pic>
        <p:nvPicPr>
          <p:cNvPr id="8194" name="Picture 2" descr="C:\Users\Igor\Desktop\парад победы\fe9c40ec2be47f002cdcf87263aec23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40"/>
            <a:ext cx="6096000" cy="3429000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Above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41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15000">
        <p:push dir="u"/>
      </p:transition>
    </mc:Choice>
    <mc:Fallback xmlns="">
      <p:transition spd="slow" advTm="15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20577"/>
            <a:ext cx="79208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Парад </a:t>
            </a:r>
            <a:r>
              <a:rPr lang="ru-RU" sz="2800" b="1" i="1" dirty="0"/>
              <a:t>длился </a:t>
            </a:r>
            <a:r>
              <a:rPr lang="ru-RU" sz="3200" b="1" i="1" dirty="0">
                <a:solidFill>
                  <a:srgbClr val="C00000"/>
                </a:solidFill>
              </a:rPr>
              <a:t>122 минуты</a:t>
            </a:r>
            <a:r>
              <a:rPr lang="ru-RU" sz="2800" b="1" i="1" dirty="0"/>
              <a:t>, но что это были за минуты и что это был за день для людей! По воспоминаниям очевидцев, это было ощущение «праздника взахлёб», праздника, который не в силах выдержать сердце человеческое в одиночку. </a:t>
            </a:r>
            <a:endParaRPr lang="ru-RU" sz="2800" b="1" dirty="0"/>
          </a:p>
        </p:txBody>
      </p:sp>
      <p:pic>
        <p:nvPicPr>
          <p:cNvPr id="15362" name="Picture 2" descr="C:\Users\Igor\Desktop\парад победы\71e83ef3fdafa9f64dbf4891e58264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645024"/>
            <a:ext cx="4176464" cy="313383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E:\logotip-gorizont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82417"/>
            <a:ext cx="4255382" cy="157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4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 advTm="15000">
        <p14:shred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Igor\Desktop\парад победы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637" y="1916832"/>
            <a:ext cx="7066774" cy="3108995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E:\logotip-gorizont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0027"/>
            <a:ext cx="4255382" cy="157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25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750" advTm="20000">
        <p14:vortex dir="r"/>
      </p:transition>
    </mc:Choice>
    <mc:Fallback xmlns="">
      <p:transition spd="slow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1446</TotalTime>
  <Words>448</Words>
  <Application>Microsoft Office PowerPoint</Application>
  <PresentationFormat>Экран (4:3)</PresentationFormat>
  <Paragraphs>27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Парад Победы в Москве 1945г.</vt:lpstr>
      <vt:lpstr>Презентация PowerPoint</vt:lpstr>
      <vt:lpstr>22 июня 1945 года в центральных газетах нашей страны был опубликован</vt:lpstr>
      <vt:lpstr>Принимал парад Георгий Жуков, а командовал им маршал Константин Рокоссов­ский.  Для них заблаговременно подобрали коней: белого для Жукова по кличке «Кумир», </vt:lpstr>
      <vt:lpstr>Презентация PowerPoint</vt:lpstr>
      <vt:lpstr>Родился в Варшаве 21 декабря 1896 года, в семье машиниста. Советский и польский военачальник, дважды Герой Советского Союза. Единственный в истории СССР маршал двух стран: Маршал Советского Союза и маршал Польши. Умер 3 августа 1968 года в Москве на посту генинспектора Группы генеральных инспекторов Минобороны СССР. Многие  факты своей биографии отобразил в своих мемуарах «Солдатский долг» (1968 г).  </vt:lpstr>
      <vt:lpstr>200   немецких    знамен </vt:lpstr>
      <vt:lpstr>Строй  офицеров- танкистов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</dc:creator>
  <cp:lastModifiedBy>Владелец</cp:lastModifiedBy>
  <cp:revision>67</cp:revision>
  <dcterms:created xsi:type="dcterms:W3CDTF">2017-04-25T13:55:07Z</dcterms:created>
  <dcterms:modified xsi:type="dcterms:W3CDTF">2020-06-18T11:51:47Z</dcterms:modified>
</cp:coreProperties>
</file>