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292" r:id="rId3"/>
    <p:sldId id="279" r:id="rId4"/>
    <p:sldId id="263" r:id="rId5"/>
    <p:sldId id="281" r:id="rId6"/>
    <p:sldId id="280" r:id="rId7"/>
    <p:sldId id="282" r:id="rId8"/>
    <p:sldId id="269" r:id="rId9"/>
    <p:sldId id="268" r:id="rId10"/>
    <p:sldId id="302" r:id="rId11"/>
    <p:sldId id="306" r:id="rId12"/>
    <p:sldId id="300" r:id="rId13"/>
    <p:sldId id="305" r:id="rId14"/>
    <p:sldId id="283" r:id="rId15"/>
    <p:sldId id="294" r:id="rId16"/>
    <p:sldId id="304" r:id="rId17"/>
    <p:sldId id="307" r:id="rId18"/>
    <p:sldId id="308" r:id="rId19"/>
    <p:sldId id="270" r:id="rId20"/>
    <p:sldId id="301" r:id="rId21"/>
    <p:sldId id="277" r:id="rId22"/>
    <p:sldId id="287" r:id="rId23"/>
    <p:sldId id="284" r:id="rId24"/>
    <p:sldId id="285" r:id="rId25"/>
    <p:sldId id="288" r:id="rId26"/>
    <p:sldId id="286" r:id="rId27"/>
    <p:sldId id="296" r:id="rId28"/>
    <p:sldId id="274" r:id="rId29"/>
    <p:sldId id="295" r:id="rId30"/>
    <p:sldId id="290" r:id="rId31"/>
    <p:sldId id="278" r:id="rId32"/>
    <p:sldId id="291" r:id="rId33"/>
    <p:sldId id="293" r:id="rId34"/>
    <p:sldId id="303" r:id="rId35"/>
    <p:sldId id="266" r:id="rId36"/>
    <p:sldId id="272" r:id="rId37"/>
    <p:sldId id="273" r:id="rId38"/>
    <p:sldId id="275" r:id="rId39"/>
    <p:sldId id="276" r:id="rId40"/>
    <p:sldId id="259" r:id="rId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DEC070-54AF-4659-AF24-12A5AEECC694}" type="datetimeFigureOut">
              <a:rPr lang="ru-RU" smtClean="0"/>
              <a:t>17.06.2020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52E7DA-CC8B-47FC-9FFD-BF989686C971}" type="slidenum">
              <a:rPr lang="ru-RU" smtClean="0"/>
              <a:t>‹#›</a:t>
            </a:fld>
            <a:endParaRPr lang="ru-RU"/>
          </a:p>
        </p:txBody>
      </p:sp>
    </p:spTree>
    <p:extLst>
      <p:ext uri="{BB962C8B-B14F-4D97-AF65-F5344CB8AC3E}">
        <p14:creationId xmlns:p14="http://schemas.microsoft.com/office/powerpoint/2010/main" val="3575493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52E7DA-CC8B-47FC-9FFD-BF989686C971}" type="slidenum">
              <a:rPr lang="ru-RU" smtClean="0"/>
              <a:t>40</a:t>
            </a:fld>
            <a:endParaRPr lang="ru-RU"/>
          </a:p>
        </p:txBody>
      </p:sp>
    </p:spTree>
    <p:extLst>
      <p:ext uri="{BB962C8B-B14F-4D97-AF65-F5344CB8AC3E}">
        <p14:creationId xmlns:p14="http://schemas.microsoft.com/office/powerpoint/2010/main" val="3978081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17.06.2020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17.06.2020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17.06.2020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17.06.2020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17.06.2020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17.06.2020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17.06.2020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17.06.2020</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e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tags" Target="../tags/tag1.xml"/><Relationship Id="rId6" Type="http://schemas.microsoft.com/office/2007/relationships/hdphoto" Target="../media/hdphoto3.wdp"/><Relationship Id="rId5" Type="http://schemas.openxmlformats.org/officeDocument/2006/relationships/image" Target="../media/image13.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tags" Target="../tags/tag2.xml"/><Relationship Id="rId6" Type="http://schemas.microsoft.com/office/2007/relationships/hdphoto" Target="../media/hdphoto4.wdp"/><Relationship Id="rId5" Type="http://schemas.openxmlformats.org/officeDocument/2006/relationships/image" Target="../media/image14.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jpeg"/><Relationship Id="rId1" Type="http://schemas.openxmlformats.org/officeDocument/2006/relationships/slideLayout" Target="../slideLayouts/slideLayout7.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6.jpeg"/><Relationship Id="rId1" Type="http://schemas.openxmlformats.org/officeDocument/2006/relationships/slideLayout" Target="../slideLayouts/slideLayout7.xml"/><Relationship Id="rId4" Type="http://schemas.microsoft.com/office/2007/relationships/hdphoto" Target="../media/hdphoto6.wdp"/></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6.jpeg"/><Relationship Id="rId1" Type="http://schemas.openxmlformats.org/officeDocument/2006/relationships/slideLayout" Target="../slideLayouts/slideLayout7.xml"/><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Владелец\Рабочий стол\для деп\флаг.jpg"/>
          <p:cNvPicPr>
            <a:picLocks noChangeAspect="1" noChangeArrowheads="1"/>
          </p:cNvPicPr>
          <p:nvPr/>
        </p:nvPicPr>
        <p:blipFill>
          <a:blip r:embed="rId2" cstate="print"/>
          <a:srcRect/>
          <a:stretch>
            <a:fillRect/>
          </a:stretch>
        </p:blipFill>
        <p:spPr bwMode="auto">
          <a:xfrm>
            <a:off x="-57718" y="0"/>
            <a:ext cx="9187678" cy="6858000"/>
          </a:xfrm>
          <a:prstGeom prst="rect">
            <a:avLst/>
          </a:prstGeom>
          <a:noFill/>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18" y="-6979"/>
            <a:ext cx="9201717" cy="6864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E:\logotip-gorizont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1188850"/>
            <a:ext cx="3456384" cy="1280781"/>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https://mcag.mskobr.ru/images/cms/data/news/%D0%92%D0%BE%D0%BB%D0%BE%D0%BD%D1%82%D0%B5%D1%80%D1%81%D0%BA%D0%B0%D1%8F%20%D0%B0%D0%BA%D1%86%D0%B8%D1%8F%20%D0%BF%D0%BE%20%D1%81%D0%BE%D0%B7%D0%B4%D0%B0%D0%BD%D0%B8%D1%8E%20%D0%B8%20%D0%BE%D1%84%D0%BE%D1%80%D0%BC%D0%BB%D0%B5%D0%BD%D0%B8%D1%8E%20%D0%BC%D1%83%D0%B7%D0%B5%D1%8F%20%D0%B8%D0%BC%D0%B5%D0%BD%D0%B8%20%D0%BB%D0%B5%D1%82%D1%87%D0%B8%D0%BA%D0%B0-%D1%88%D1%82%D1%83%D1%80%D0%BC%D0%B0%D0%BD%D0%B0%20%D1%81%D0%B0%D0%BC%D0%BE%D0%BB%D0%B5%D1%82%D0%B0%20%D0%9F%D0%95-2%20%D0%93.%D0%9F.%20%D0%91%D1%80%D0%BE%D0%BA-%D0%91%D0%B5%D0%BB%D1%8C%D1%86%D0%BE%D0%B2%D0%BE%D0%B9./%D0%B1%D0%B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8313" y="24943"/>
            <a:ext cx="5813536" cy="140796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26874" y="2499134"/>
            <a:ext cx="5965096" cy="1938992"/>
          </a:xfrm>
          <a:prstGeom prst="rect">
            <a:avLst/>
          </a:prstGeom>
          <a:noFill/>
        </p:spPr>
        <p:txBody>
          <a:bodyPr wrap="none" rtlCol="0">
            <a:spAutoFit/>
          </a:bodyPr>
          <a:lstStyle/>
          <a:p>
            <a:pPr algn="ctr"/>
            <a:r>
              <a:rPr lang="ru-RU" sz="4000" b="1" i="1" dirty="0" smtClean="0">
                <a:solidFill>
                  <a:schemeClr val="accent2">
                    <a:lumMod val="75000"/>
                  </a:schemeClr>
                </a:solidFill>
              </a:rPr>
              <a:t>ПРИКОСНИСЬ СЕРДЦЕМ</a:t>
            </a:r>
          </a:p>
          <a:p>
            <a:pPr algn="ctr"/>
            <a:r>
              <a:rPr lang="ru-RU" sz="4000" b="1" i="1" dirty="0" smtClean="0">
                <a:solidFill>
                  <a:schemeClr val="accent2">
                    <a:lumMod val="75000"/>
                  </a:schemeClr>
                </a:solidFill>
              </a:rPr>
              <a:t> К ПОДВИГУ-ПРОЧТИ</a:t>
            </a:r>
          </a:p>
          <a:p>
            <a:pPr algn="ctr"/>
            <a:r>
              <a:rPr lang="ru-RU" sz="4000" b="1" i="1" dirty="0" smtClean="0">
                <a:solidFill>
                  <a:schemeClr val="accent2">
                    <a:lumMod val="75000"/>
                  </a:schemeClr>
                </a:solidFill>
              </a:rPr>
              <a:t> КНИГУ О ВОЙНЕ!</a:t>
            </a:r>
            <a:endParaRPr lang="ru-RU" sz="4000" b="1" i="1" dirty="0">
              <a:solidFill>
                <a:schemeClr val="accent2">
                  <a:lumMod val="75000"/>
                </a:schemeClr>
              </a:solidFill>
            </a:endParaRPr>
          </a:p>
        </p:txBody>
      </p:sp>
    </p:spTree>
    <p:extLst>
      <p:ext uri="{BB962C8B-B14F-4D97-AF65-F5344CB8AC3E}">
        <p14:creationId xmlns:p14="http://schemas.microsoft.com/office/powerpoint/2010/main" val="986310996"/>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Владелец\Desktop\акции 2020\обзор книг о войне\обдожки книг о войне\1845089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205779" cy="66693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18789" y="2204864"/>
            <a:ext cx="6768199" cy="923330"/>
          </a:xfrm>
          <a:prstGeom prst="rect">
            <a:avLst/>
          </a:prstGeom>
          <a:noFill/>
        </p:spPr>
        <p:txBody>
          <a:bodyPr wrap="none" rtlCol="0">
            <a:spAutoFit/>
          </a:bodyPr>
          <a:lstStyle/>
          <a:p>
            <a:r>
              <a:rPr lang="ru-RU" sz="5400" dirty="0" smtClean="0">
                <a:solidFill>
                  <a:srgbClr val="C00000"/>
                </a:solidFill>
              </a:rPr>
              <a:t>ДЕТИ-ГЕРОИ ВОЙНЫ</a:t>
            </a:r>
            <a:endParaRPr lang="ru-RU" sz="5400" dirty="0">
              <a:solidFill>
                <a:srgbClr val="C00000"/>
              </a:solidFill>
            </a:endParaRPr>
          </a:p>
        </p:txBody>
      </p:sp>
    </p:spTree>
    <p:extLst>
      <p:ext uri="{BB962C8B-B14F-4D97-AF65-F5344CB8AC3E}">
        <p14:creationId xmlns:p14="http://schemas.microsoft.com/office/powerpoint/2010/main" val="2688561240"/>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572000" y="1700808"/>
            <a:ext cx="4176464" cy="3046988"/>
          </a:xfrm>
          <a:prstGeom prst="rect">
            <a:avLst/>
          </a:prstGeom>
        </p:spPr>
        <p:txBody>
          <a:bodyPr wrap="square">
            <a:spAutoFit/>
          </a:bodyPr>
          <a:lstStyle/>
          <a:p>
            <a:pPr algn="ctr"/>
            <a:r>
              <a:rPr lang="ru-RU" sz="3200" b="1" dirty="0"/>
              <a:t>Рассказы о героическом подвиге детей во время Великой Отечественной войны</a:t>
            </a:r>
          </a:p>
        </p:txBody>
      </p:sp>
      <p:pic>
        <p:nvPicPr>
          <p:cNvPr id="4" name="Picture 4" descr="Книга &quot;Дети - герои Великой Отечественной войны&quot; - Анна Пече…"/>
          <p:cNvPicPr>
            <a:picLocks noChangeAspect="1" noChangeArrowheads="1"/>
          </p:cNvPicPr>
          <p:nvPr/>
        </p:nvPicPr>
        <p:blipFill>
          <a:blip r:embed="rId3" cstate="print"/>
          <a:srcRect/>
          <a:stretch>
            <a:fillRect/>
          </a:stretch>
        </p:blipFill>
        <p:spPr bwMode="auto">
          <a:xfrm>
            <a:off x="576255" y="836712"/>
            <a:ext cx="3779721" cy="5353695"/>
          </a:xfrm>
          <a:prstGeom prst="rect">
            <a:avLst/>
          </a:prstGeom>
          <a:noFill/>
        </p:spPr>
      </p:pic>
    </p:spTree>
    <p:extLst>
      <p:ext uri="{BB962C8B-B14F-4D97-AF65-F5344CB8AC3E}">
        <p14:creationId xmlns:p14="http://schemas.microsoft.com/office/powerpoint/2010/main" val="86927335"/>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6" name="AutoShape 6" descr="https://mmedia.ozone.ru/multimedia/1018934335.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7" name="AutoShape 8" descr="https://mmedia.ozone.ru/multimedia/1018934335.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8" name="AutoShape 10" descr="https://mmedia.ozone.ru/multimedia/1018934335.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9" name="AutoShape 12" descr="https://mmedia.ozone.ru/multimedia/1018934335.jp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10" name="AutoShape 14" descr="https://mmedia.ozone.ru/multimedia/1018934335.jpg"/>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11" name="AutoShape 16" descr="https://mmedia.ozone.ru/multimedia/1018934335.jpg"/>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12" name="AutoShape 18" descr="https://mmedia.ozone.ru/multimedia/1018934335.jpg"/>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13" name="AutoShape 20" descr="https://mmedia.ozone.ru/multimedia/1018934335.jpg"/>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14" name="AutoShape 22" descr="https://mmedia.ozone.ru/multimedia/1018934335.jpg"/>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15" name="AutoShape 24" descr="https://mmedia.ozone.ru/multimedia/1018934335.jpg"/>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pic>
        <p:nvPicPr>
          <p:cNvPr id="8217" name="Picture 25" descr="C:\Users\Владелец\Desktop\10189343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92" y="564452"/>
            <a:ext cx="4410903" cy="5772175"/>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5317651" y="639331"/>
            <a:ext cx="3125122" cy="6001643"/>
          </a:xfrm>
          <a:prstGeom prst="rect">
            <a:avLst/>
          </a:prstGeom>
        </p:spPr>
        <p:txBody>
          <a:bodyPr wrap="square">
            <a:spAutoFit/>
          </a:bodyPr>
          <a:lstStyle/>
          <a:p>
            <a:pPr algn="ctr"/>
            <a:r>
              <a:rPr lang="ru-RU" sz="2400" dirty="0"/>
              <a:t>Юные герои Великой Отечественной войны — сколько их было? Если считать — а как же иначе?! — героем каждого мальчишку и каждую девчонку, которых судьба привела на войну и сделала солдатами, матросами или партизанами, то — десятки, если не сотни тысяч.</a:t>
            </a:r>
          </a:p>
        </p:txBody>
      </p:sp>
    </p:spTree>
    <p:extLst>
      <p:ext uri="{BB962C8B-B14F-4D97-AF65-F5344CB8AC3E}">
        <p14:creationId xmlns:p14="http://schemas.microsoft.com/office/powerpoint/2010/main" val="887834217"/>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pic>
        <p:nvPicPr>
          <p:cNvPr id="10242" name="Picture 2" descr="https://static.auction.ru/offer_images/2015/12/25/09/big/S/syKiJZQDLtK/saljut_pionerija_1985_015_1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24" y="643339"/>
            <a:ext cx="4033462" cy="537794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07975" y="484079"/>
            <a:ext cx="4297349" cy="5509200"/>
          </a:xfrm>
          <a:prstGeom prst="rect">
            <a:avLst/>
          </a:prstGeom>
        </p:spPr>
        <p:txBody>
          <a:bodyPr wrap="square">
            <a:spAutoFit/>
          </a:bodyPr>
          <a:lstStyle/>
          <a:p>
            <a:pPr algn="ctr"/>
            <a:r>
              <a:rPr lang="ru-RU" sz="2200" dirty="0"/>
              <a:t>Эта книга посвящена тем ребятам, которые за подвиги, совершенные в годы Великой Отечественной войны, удостоены самой высокой награды Родины — звания Героя Советского Союза. В те дни рано взрослели мальчишки и девчонки: они не играли в войну, они жили по ее суровым законам. Величайшая любовь к своему народу и величайшая ненависть к врагу позвали пионеров огненных сороковых годов на защиту Родины</a:t>
            </a:r>
          </a:p>
        </p:txBody>
      </p:sp>
    </p:spTree>
    <p:extLst>
      <p:ext uri="{BB962C8B-B14F-4D97-AF65-F5344CB8AC3E}">
        <p14:creationId xmlns:p14="http://schemas.microsoft.com/office/powerpoint/2010/main" val="1807900115"/>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pic>
        <p:nvPicPr>
          <p:cNvPr id="1026" name="Picture 2" descr="https://i.livelib.ru/boocover/1001319958/200/8d36/Boris_Lavrenjov__Razvedchik_Vihrov.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12775" y="864049"/>
            <a:ext cx="3326676" cy="517298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41830" y="864049"/>
            <a:ext cx="4881021" cy="5133713"/>
          </a:xfrm>
          <a:prstGeom prst="rect">
            <a:avLst/>
          </a:prstGeom>
        </p:spPr>
        <p:txBody>
          <a:bodyPr wrap="square">
            <a:spAutoFit/>
          </a:bodyPr>
          <a:lstStyle/>
          <a:p>
            <a:pPr>
              <a:lnSpc>
                <a:spcPct val="90000"/>
              </a:lnSpc>
            </a:pPr>
            <a:r>
              <a:rPr lang="ru-RU" sz="2800" b="1" i="1" dirty="0" smtClean="0"/>
              <a:t> </a:t>
            </a:r>
            <a:r>
              <a:rPr lang="ru-RU" sz="2800" b="1" i="1" dirty="0"/>
              <a:t>О вашем сверстнике — храбром и сообразительном добровольце-разведчике Коле </a:t>
            </a:r>
            <a:r>
              <a:rPr lang="ru-RU" sz="2800" b="1" i="1" dirty="0" err="1"/>
              <a:t>Вихрове</a:t>
            </a:r>
            <a:r>
              <a:rPr lang="ru-RU" sz="2800" b="1" dirty="0" smtClean="0">
                <a:latin typeface="Bookman Old Style" pitchFamily="18" charset="0"/>
              </a:rPr>
              <a:t>, </a:t>
            </a:r>
            <a:r>
              <a:rPr lang="ru-RU" sz="2800" b="1" dirty="0">
                <a:latin typeface="Bookman Old Style" pitchFamily="18" charset="0"/>
              </a:rPr>
              <a:t>герое с большим сердцем, зорком и смелом </a:t>
            </a:r>
            <a:r>
              <a:rPr lang="ru-RU" sz="2800" b="1" dirty="0" smtClean="0">
                <a:latin typeface="Bookman Old Style" pitchFamily="18" charset="0"/>
              </a:rPr>
              <a:t>разведчике </a:t>
            </a:r>
            <a:r>
              <a:rPr lang="ru-RU" sz="2800" b="1" i="1" dirty="0"/>
              <a:t>,</a:t>
            </a:r>
            <a:r>
              <a:rPr lang="ru-RU" sz="2800" b="1" i="1" dirty="0" smtClean="0"/>
              <a:t> </a:t>
            </a:r>
            <a:r>
              <a:rPr lang="ru-RU" sz="2800" b="1" i="1" dirty="0"/>
              <a:t>о его встрече с флотскими артиллеристами и их совместной борьбе против гитлеровских оккупантов </a:t>
            </a:r>
            <a:r>
              <a:rPr lang="ru-RU" sz="2800" b="1" i="1" dirty="0" smtClean="0"/>
              <a:t>.</a:t>
            </a:r>
            <a:endParaRPr lang="ru-RU" sz="2800" b="1" dirty="0">
              <a:latin typeface="Bookman Old Style" pitchFamily="18" charset="0"/>
            </a:endParaRPr>
          </a:p>
        </p:txBody>
      </p:sp>
    </p:spTree>
    <p:extLst>
      <p:ext uri="{BB962C8B-B14F-4D97-AF65-F5344CB8AC3E}">
        <p14:creationId xmlns:p14="http://schemas.microsoft.com/office/powerpoint/2010/main" val="4154501922"/>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266" name="Picture 2" descr="Читать Мальчик в пионерском галстук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602" y="562523"/>
            <a:ext cx="4174480" cy="573295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076056" y="603877"/>
            <a:ext cx="3744417" cy="5016758"/>
          </a:xfrm>
          <a:prstGeom prst="rect">
            <a:avLst/>
          </a:prstGeom>
        </p:spPr>
        <p:txBody>
          <a:bodyPr wrap="square">
            <a:spAutoFit/>
          </a:bodyPr>
          <a:lstStyle/>
          <a:p>
            <a:r>
              <a:rPr lang="ru-RU" sz="2000" dirty="0"/>
              <a:t>В рассказе говорится о мальчике, попавшем во время войны в рабство к немке фрау Матильде. </a:t>
            </a:r>
            <a:endParaRPr lang="ru-RU" sz="2000" dirty="0" smtClean="0"/>
          </a:p>
          <a:p>
            <a:r>
              <a:rPr lang="ru-RU" sz="2000" dirty="0" smtClean="0"/>
              <a:t>»У него </a:t>
            </a:r>
            <a:r>
              <a:rPr lang="ru-RU" sz="2000" dirty="0"/>
              <a:t>было не по-детски серьёзное лицо, глаза, которые видели всё на свете и ничему больше не могли удивляться. Мальчик шёл не как освобождённый, вызволенный из неволи пленник, а как солдат-победитель, но победитель, которому эта победа стоила немалых сил и немалой </a:t>
            </a:r>
            <a:r>
              <a:rPr lang="ru-RU" sz="2000" dirty="0" smtClean="0"/>
              <a:t>крови».</a:t>
            </a:r>
            <a:endParaRPr lang="ru-RU" sz="2000" dirty="0"/>
          </a:p>
        </p:txBody>
      </p:sp>
    </p:spTree>
    <p:extLst>
      <p:ext uri="{BB962C8B-B14F-4D97-AF65-F5344CB8AC3E}">
        <p14:creationId xmlns:p14="http://schemas.microsoft.com/office/powerpoint/2010/main" val="1412747982"/>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http://pedsovet.su/_ld/455/51932348.jpg"/>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
        <p:nvSpPr>
          <p:cNvPr id="2" name="Заголовок 1"/>
          <p:cNvSpPr>
            <a:spLocks noGrp="1"/>
          </p:cNvSpPr>
          <p:nvPr>
            <p:ph type="title"/>
          </p:nvPr>
        </p:nvSpPr>
        <p:spPr>
          <a:xfrm>
            <a:off x="683568" y="25121"/>
            <a:ext cx="7797552" cy="1224136"/>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buNone/>
            </a:pPr>
            <a:r>
              <a:rPr lang="ru-RU" sz="31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Валентина Осеева.</a:t>
            </a:r>
            <a:br>
              <a:rPr lang="ru-RU" sz="31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br>
            <a:r>
              <a:rPr lang="ru-RU" sz="31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 	</a:t>
            </a:r>
            <a:r>
              <a:rPr lang="ru-RU" sz="360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Васёк</a:t>
            </a:r>
            <a:r>
              <a:rPr lang="ru-RU" sz="36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 Трубачёв и его товарищи.</a:t>
            </a:r>
            <a:endParaRPr lang="ru-RU" sz="3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 name="Рисунок 2" descr="http://j.livelib.ru/boocover/1000274357/l/013e/Valentina_Oseeva__Vasek_Trubachev_i_ego_tovarischi.jpg"/>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395536" y="1412776"/>
            <a:ext cx="3744416" cy="4752529"/>
          </a:xfrm>
          <a:prstGeom prst="rect">
            <a:avLst/>
          </a:prstGeom>
          <a:noFill/>
          <a:ln>
            <a:noFill/>
          </a:ln>
        </p:spPr>
      </p:pic>
      <p:sp>
        <p:nvSpPr>
          <p:cNvPr id="5" name="Прямоугольник 4"/>
          <p:cNvSpPr/>
          <p:nvPr/>
        </p:nvSpPr>
        <p:spPr>
          <a:xfrm>
            <a:off x="4572000" y="1148729"/>
            <a:ext cx="4176464" cy="5078313"/>
          </a:xfrm>
          <a:prstGeom prst="rect">
            <a:avLst/>
          </a:prstGeom>
        </p:spPr>
        <p:txBody>
          <a:bodyPr wrap="square">
            <a:spAutoFit/>
          </a:bodyPr>
          <a:lstStyle/>
          <a:p>
            <a:r>
              <a:rPr lang="ru-RU" dirty="0">
                <a:solidFill>
                  <a:schemeClr val="accent1">
                    <a:lumMod val="50000"/>
                  </a:schemeClr>
                </a:solidFill>
                <a:latin typeface="Arial" panose="020B0604020202020204" pitchFamily="34" charset="0"/>
                <a:cs typeface="Arial" panose="020B0604020202020204" pitchFamily="34" charset="0"/>
              </a:rPr>
              <a:t>Трилогия известного детского прозаика </a:t>
            </a:r>
            <a:r>
              <a:rPr lang="ru-RU" dirty="0" smtClean="0">
                <a:solidFill>
                  <a:schemeClr val="accent1">
                    <a:lumMod val="50000"/>
                  </a:schemeClr>
                </a:solidFill>
                <a:latin typeface="Arial" panose="020B0604020202020204" pitchFamily="34" charset="0"/>
                <a:cs typeface="Arial" panose="020B0604020202020204" pitchFamily="34" charset="0"/>
              </a:rPr>
              <a:t>В . А. Осеевой </a:t>
            </a:r>
            <a:r>
              <a:rPr lang="ru-RU" dirty="0">
                <a:solidFill>
                  <a:schemeClr val="accent1">
                    <a:lumMod val="50000"/>
                  </a:schemeClr>
                </a:solidFill>
                <a:latin typeface="Arial" panose="020B0604020202020204" pitchFamily="34" charset="0"/>
                <a:cs typeface="Arial" panose="020B0604020202020204" pitchFamily="34" charset="0"/>
              </a:rPr>
              <a:t>рассказывает о пионерах - Ваське Трубачеве и его товарищах. Это честные, смелые ребята, готовые защитить товарища взять на себя самое трудное дело. В начале войны они оказались на территории, оккупированной фашистами, где принимают участие в борьбе с врагами. После долгих скитаний, горестей и потерь пионерский отряд возвращается домой. Жизнь продолжается. Надо восстанавливать все, что разрушено, надо работать, учиться. И все ребята, так рано повзрослевшие во время войны, идут строить школу</a:t>
            </a:r>
            <a:r>
              <a:rPr lang="ru-RU" dirty="0" smtClean="0">
                <a:solidFill>
                  <a:schemeClr val="accent1">
                    <a:lumMod val="50000"/>
                  </a:schemeClr>
                </a:solidFill>
                <a:latin typeface="Arial" panose="020B0604020202020204" pitchFamily="34" charset="0"/>
                <a:cs typeface="Arial" panose="020B0604020202020204" pitchFamily="34" charset="0"/>
              </a:rPr>
              <a:t>.</a:t>
            </a:r>
            <a:endParaRPr lang="ru-RU" dirty="0">
              <a:solidFill>
                <a:schemeClr val="accent1">
                  <a:lumMod val="50000"/>
                </a:schemeClr>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915758891"/>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http://pedsovet.su/_ld/455/51932348.jpg"/>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4083" y="-14440"/>
            <a:ext cx="9144000" cy="6858000"/>
          </a:xfrm>
          <a:prstGeom prst="rect">
            <a:avLst/>
          </a:prstGeom>
          <a:noFill/>
          <a:ln>
            <a:noFill/>
          </a:ln>
        </p:spPr>
      </p:pic>
      <p:sp>
        <p:nvSpPr>
          <p:cNvPr id="2" name="Заголовок 1"/>
          <p:cNvSpPr>
            <a:spLocks noGrp="1"/>
          </p:cNvSpPr>
          <p:nvPr>
            <p:ph type="title"/>
          </p:nvPr>
        </p:nvSpPr>
        <p:spPr>
          <a:xfrm>
            <a:off x="1187624" y="374174"/>
            <a:ext cx="7632848" cy="678562"/>
          </a:xfrm>
        </p:spPr>
        <p:txBody>
          <a:bodyPr>
            <a:normAutofit/>
          </a:bodyPr>
          <a:lstStyle/>
          <a:p>
            <a:pPr marL="0" indent="0" algn="just">
              <a:buNone/>
            </a:pPr>
            <a:r>
              <a:rPr lang="ru-RU" sz="3100" dirty="0" smtClean="0">
                <a:solidFill>
                  <a:schemeClr val="bg1"/>
                </a:solidFill>
                <a:latin typeface="Times New Roman" pitchFamily="18" charset="0"/>
                <a:cs typeface="Times New Roman" pitchFamily="18" charset="0"/>
              </a:rPr>
              <a:t>Виктор </a:t>
            </a:r>
            <a:r>
              <a:rPr lang="ru-RU" sz="3100" dirty="0" err="1" smtClean="0">
                <a:solidFill>
                  <a:schemeClr val="bg1"/>
                </a:solidFill>
                <a:latin typeface="Times New Roman" pitchFamily="18" charset="0"/>
                <a:cs typeface="Times New Roman" pitchFamily="18" charset="0"/>
              </a:rPr>
              <a:t>Голявкин</a:t>
            </a:r>
            <a:r>
              <a:rPr lang="ru-RU" sz="3100" dirty="0" smtClean="0">
                <a:solidFill>
                  <a:schemeClr val="bg1"/>
                </a:solidFill>
                <a:latin typeface="Times New Roman" pitchFamily="18" charset="0"/>
                <a:cs typeface="Times New Roman" pitchFamily="18" charset="0"/>
              </a:rPr>
              <a:t>. </a:t>
            </a:r>
            <a:r>
              <a:rPr lang="ru-RU" sz="3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Рисунки на асфальте.</a:t>
            </a:r>
            <a:endParaRPr lang="ru-RU" sz="3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endParaRPr>
          </a:p>
        </p:txBody>
      </p:sp>
      <p:pic>
        <p:nvPicPr>
          <p:cNvPr id="3" name="Рисунок 2" descr="http://j.livelib.ru/boocover/1000271806/l/b1b4/Golyavkin_V.V.__Risunki_na_asfalte.jpg"/>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395536" y="1628800"/>
            <a:ext cx="3312368" cy="4176464"/>
          </a:xfrm>
          <a:prstGeom prst="rect">
            <a:avLst/>
          </a:prstGeom>
          <a:noFill/>
          <a:ln>
            <a:noFill/>
          </a:ln>
        </p:spPr>
      </p:pic>
      <p:sp>
        <p:nvSpPr>
          <p:cNvPr id="4" name="Прямоугольник 3"/>
          <p:cNvSpPr/>
          <p:nvPr/>
        </p:nvSpPr>
        <p:spPr>
          <a:xfrm>
            <a:off x="3923928" y="1916832"/>
            <a:ext cx="4536504" cy="4247317"/>
          </a:xfrm>
          <a:prstGeom prst="rect">
            <a:avLst/>
          </a:prstGeom>
        </p:spPr>
        <p:txBody>
          <a:bodyPr wrap="square">
            <a:spAutoFit/>
          </a:bodyPr>
          <a:lstStyle/>
          <a:p>
            <a:r>
              <a:rPr lang="ru-RU" dirty="0">
                <a:solidFill>
                  <a:schemeClr val="accent1">
                    <a:lumMod val="50000"/>
                  </a:schemeClr>
                </a:solidFill>
                <a:latin typeface="Arial" panose="020B0604020202020204" pitchFamily="34" charset="0"/>
                <a:cs typeface="Arial" panose="020B0604020202020204" pitchFamily="34" charset="0"/>
              </a:rPr>
              <a:t>Так здорово играть с друзьями в футбол или пойти на рыбалку. А если грянет война? Вот у героя этой книги его веселый, добрый и вообще самый лучший папа на свете погибает на Великой Отечественной войне… Но надо найти в себе силы стать взрослым, опорой для младшего брата и, конечно, для своей мамы. Не должны на свете разгораться войны! А если и бывают, то надо быстро их заканчивать и жить мирной, хорошей жизнью. Тогда можно заняться мальчишескими делами и рисовать радостные рисунки на асфальте. Жизнь должна продолжаться!</a:t>
            </a:r>
          </a:p>
        </p:txBody>
      </p:sp>
    </p:spTree>
    <p:custDataLst>
      <p:tags r:id="rId1"/>
    </p:custDataLst>
    <p:extLst>
      <p:ext uri="{BB962C8B-B14F-4D97-AF65-F5344CB8AC3E}">
        <p14:creationId xmlns:p14="http://schemas.microsoft.com/office/powerpoint/2010/main" val="76692045"/>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 name="Picture 2" descr="https://coollib.xyz/i/76/389576/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683123"/>
            <a:ext cx="4330113" cy="553483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940152" y="1603881"/>
            <a:ext cx="2592288" cy="3416320"/>
          </a:xfrm>
          <a:prstGeom prst="rect">
            <a:avLst/>
          </a:prstGeom>
        </p:spPr>
        <p:txBody>
          <a:bodyPr wrap="square">
            <a:spAutoFit/>
          </a:bodyPr>
          <a:lstStyle/>
          <a:p>
            <a:pPr algn="ctr"/>
            <a:r>
              <a:rPr lang="ru-RU" sz="2400" dirty="0"/>
              <a:t>Рассказы о нелегкой жизни детей в годы Великой Отечественной войны, об их помощи нашим воинам. </a:t>
            </a:r>
            <a:br>
              <a:rPr lang="ru-RU" sz="2400" dirty="0"/>
            </a:br>
            <a:endParaRPr lang="ru-RU" sz="2400" dirty="0"/>
          </a:p>
        </p:txBody>
      </p:sp>
    </p:spTree>
    <p:extLst>
      <p:ext uri="{BB962C8B-B14F-4D97-AF65-F5344CB8AC3E}">
        <p14:creationId xmlns:p14="http://schemas.microsoft.com/office/powerpoint/2010/main" val="3142956636"/>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4" name="Picture 2" descr="https://www.libex.ru/dimg/4ce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908720"/>
            <a:ext cx="3987148" cy="533100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788025" y="1340768"/>
            <a:ext cx="3816424" cy="4524315"/>
          </a:xfrm>
          <a:prstGeom prst="rect">
            <a:avLst/>
          </a:prstGeom>
          <a:noFill/>
        </p:spPr>
        <p:txBody>
          <a:bodyPr wrap="square" rtlCol="0">
            <a:spAutoFit/>
          </a:bodyPr>
          <a:lstStyle/>
          <a:p>
            <a:pPr algn="ctr"/>
            <a:r>
              <a:rPr lang="ru-RU" sz="2400" dirty="0" smtClean="0"/>
              <a:t>В этой книге </a:t>
            </a:r>
            <a:r>
              <a:rPr lang="ru-RU" sz="2400" dirty="0"/>
              <a:t>Н</a:t>
            </a:r>
            <a:r>
              <a:rPr lang="ru-RU" sz="2400" dirty="0" smtClean="0"/>
              <a:t>иколай Федоров,</a:t>
            </a:r>
          </a:p>
          <a:p>
            <a:pPr algn="ctr"/>
            <a:r>
              <a:rPr lang="ru-RU" sz="2400" dirty="0" smtClean="0"/>
              <a:t> который сам воевал в партизанском</a:t>
            </a:r>
          </a:p>
          <a:p>
            <a:pPr algn="ctr"/>
            <a:r>
              <a:rPr lang="ru-RU" sz="2400" dirty="0" smtClean="0"/>
              <a:t> отряде рассказывает о ребятах, </a:t>
            </a:r>
          </a:p>
          <a:p>
            <a:pPr algn="ctr"/>
            <a:r>
              <a:rPr lang="ru-RU" sz="2400" dirty="0" smtClean="0"/>
              <a:t>которые  жили на захваченных</a:t>
            </a:r>
          </a:p>
          <a:p>
            <a:pPr algn="ctr"/>
            <a:r>
              <a:rPr lang="ru-RU" sz="2400" dirty="0" smtClean="0"/>
              <a:t> врагом территориях, но старались </a:t>
            </a:r>
          </a:p>
          <a:p>
            <a:pPr algn="ctr"/>
            <a:r>
              <a:rPr lang="ru-RU" sz="2400" dirty="0" smtClean="0"/>
              <a:t>как могли помочь партизанам.</a:t>
            </a:r>
            <a:endParaRPr lang="ru-RU" sz="2400" dirty="0"/>
          </a:p>
        </p:txBody>
      </p:sp>
    </p:spTree>
    <p:extLst>
      <p:ext uri="{BB962C8B-B14F-4D97-AF65-F5344CB8AC3E}">
        <p14:creationId xmlns:p14="http://schemas.microsoft.com/office/powerpoint/2010/main" val="2482266817"/>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 name="Прямоугольник 1"/>
          <p:cNvSpPr/>
          <p:nvPr/>
        </p:nvSpPr>
        <p:spPr>
          <a:xfrm>
            <a:off x="4427984" y="724451"/>
            <a:ext cx="4104456" cy="5324535"/>
          </a:xfrm>
          <a:prstGeom prst="rect">
            <a:avLst/>
          </a:prstGeom>
        </p:spPr>
        <p:txBody>
          <a:bodyPr wrap="square">
            <a:spAutoFit/>
          </a:bodyPr>
          <a:lstStyle/>
          <a:p>
            <a:r>
              <a:rPr lang="ru-RU" sz="2000" b="1" i="1" dirty="0"/>
              <a:t>Ваня Федоров оказался одним из тех самых зайцев, которых регулярно вылавливали войсковые части, движущиеся в эшелонах на фронт в годы Великой Отечественной войны. Некоторые юноши пионерского и комсомольского возраста оставляли дома и родных, твердо веря, что Красной Армии не справиться с врагом без их участия. Другие допризывники боялись, что война закончится раньше, чем они будут вправе получить воинскую форму</a:t>
            </a:r>
            <a:endParaRPr lang="ru-RU" sz="2000" dirty="0"/>
          </a:p>
        </p:txBody>
      </p:sp>
      <p:pic>
        <p:nvPicPr>
          <p:cNvPr id="11266" name="Picture 2" descr="https://libmir.com/i/1/296101/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531" y="1268759"/>
            <a:ext cx="3479216" cy="4851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658037"/>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098" name="Picture 2" descr="https://cdn1.ozone.ru/multimedia/10059366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401" y="640757"/>
            <a:ext cx="3861445" cy="561956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436096" y="1700808"/>
            <a:ext cx="2376264" cy="2677656"/>
          </a:xfrm>
          <a:prstGeom prst="rect">
            <a:avLst/>
          </a:prstGeom>
        </p:spPr>
        <p:txBody>
          <a:bodyPr wrap="square">
            <a:spAutoFit/>
          </a:bodyPr>
          <a:lstStyle/>
          <a:p>
            <a:pPr algn="ctr"/>
            <a:r>
              <a:rPr lang="ru-RU" sz="2400" dirty="0"/>
              <a:t>Рассказ изображает один из эпизодов партизанской войны с фашистами.</a:t>
            </a:r>
          </a:p>
        </p:txBody>
      </p:sp>
    </p:spTree>
    <p:extLst>
      <p:ext uri="{BB962C8B-B14F-4D97-AF65-F5344CB8AC3E}">
        <p14:creationId xmlns:p14="http://schemas.microsoft.com/office/powerpoint/2010/main" val="2079870833"/>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2290" name="Picture 2" descr="http://vgershov.lib.ru/ARCHIVES/K/KUZNEC_Evgeniy_Nikolaevich/.Online/Vozt85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234" y="764704"/>
            <a:ext cx="4368822" cy="561705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436096" y="1474931"/>
            <a:ext cx="2479429" cy="2677656"/>
          </a:xfrm>
          <a:prstGeom prst="rect">
            <a:avLst/>
          </a:prstGeom>
        </p:spPr>
        <p:txBody>
          <a:bodyPr wrap="square">
            <a:spAutoFit/>
          </a:bodyPr>
          <a:lstStyle/>
          <a:p>
            <a:pPr algn="ctr"/>
            <a:r>
              <a:rPr lang="ru-RU" sz="2400" b="1" dirty="0"/>
              <a:t>Ш</a:t>
            </a:r>
            <a:r>
              <a:rPr lang="ru-RU" sz="2400" b="1" dirty="0" smtClean="0"/>
              <a:t>есть </a:t>
            </a:r>
            <a:r>
              <a:rPr lang="ru-RU" sz="2400" b="1" dirty="0"/>
              <a:t>рассказов о мальчике Егорке, живущем в подмосковном посёлке.</a:t>
            </a:r>
            <a:endParaRPr lang="ru-RU" sz="2400" dirty="0"/>
          </a:p>
        </p:txBody>
      </p:sp>
    </p:spTree>
    <p:extLst>
      <p:ext uri="{BB962C8B-B14F-4D97-AF65-F5344CB8AC3E}">
        <p14:creationId xmlns:p14="http://schemas.microsoft.com/office/powerpoint/2010/main" val="1333870526"/>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Владелец\Desktop\акции 2020\обзор книг о войне\обдожки книг о войне\1845089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205779" cy="66693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75656" y="2204864"/>
            <a:ext cx="6805068" cy="923330"/>
          </a:xfrm>
          <a:prstGeom prst="rect">
            <a:avLst/>
          </a:prstGeom>
          <a:noFill/>
        </p:spPr>
        <p:txBody>
          <a:bodyPr wrap="none" rtlCol="0">
            <a:spAutoFit/>
          </a:bodyPr>
          <a:lstStyle/>
          <a:p>
            <a:r>
              <a:rPr lang="ru-RU" sz="5400" b="1" i="1" dirty="0" smtClean="0">
                <a:solidFill>
                  <a:srgbClr val="C00000"/>
                </a:solidFill>
              </a:rPr>
              <a:t>ВОИН-ПОБЕДИТЕЛЬ</a:t>
            </a:r>
            <a:endParaRPr lang="ru-RU" sz="5400" b="1" i="1" dirty="0">
              <a:solidFill>
                <a:srgbClr val="C00000"/>
              </a:solidFill>
            </a:endParaRPr>
          </a:p>
        </p:txBody>
      </p:sp>
    </p:spTree>
    <p:extLst>
      <p:ext uri="{BB962C8B-B14F-4D97-AF65-F5344CB8AC3E}">
        <p14:creationId xmlns:p14="http://schemas.microsoft.com/office/powerpoint/2010/main" val="197289946"/>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 name="Прямоугольник 1"/>
          <p:cNvSpPr/>
          <p:nvPr/>
        </p:nvSpPr>
        <p:spPr>
          <a:xfrm>
            <a:off x="4716016" y="908720"/>
            <a:ext cx="3851920" cy="5078313"/>
          </a:xfrm>
          <a:prstGeom prst="rect">
            <a:avLst/>
          </a:prstGeom>
        </p:spPr>
        <p:txBody>
          <a:bodyPr wrap="square">
            <a:spAutoFit/>
          </a:bodyPr>
          <a:lstStyle/>
          <a:p>
            <a:r>
              <a:rPr lang="ru-RU" dirty="0"/>
              <a:t>В нём описывается то, как старшего лейтенанта Захара Сорокина сбил фашистский самолёт  и он упал на Севере, где он пробыл один более десяти суток. Захар обморозил себе ноги, ему порезали лицо в схватке с немцем, но всё же Сорокин добрался до госпиталя и ему ампутировали две ноги. Лётчику сделали протезы и он продолжил летать и мстить за свою родину.</a:t>
            </a:r>
          </a:p>
          <a:p>
            <a:r>
              <a:rPr lang="ru-RU" dirty="0"/>
              <a:t/>
            </a:r>
            <a:br>
              <a:rPr lang="ru-RU" dirty="0"/>
            </a:br>
            <a:r>
              <a:rPr lang="ru-RU" dirty="0"/>
              <a:t>Главный герой произведения сам автор - Захар Сорокин. Он выносливый, храбрый, упорный, самый настоящий герой.</a:t>
            </a:r>
          </a:p>
        </p:txBody>
      </p:sp>
      <p:pic>
        <p:nvPicPr>
          <p:cNvPr id="1026" name="Picture 2" descr="https://rusbuk.ru/uploads/books/387149/996f030b43e7b5e91f1551c2f8b96219cf72ba22Ma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1018481"/>
            <a:ext cx="3725250"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150012"/>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46" name="Picture 2" descr="https://ozon-st.cdn.ngenix.net/multimedia/c600/10250742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197" y="593041"/>
            <a:ext cx="3781425"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860032" y="1188383"/>
            <a:ext cx="3456384" cy="4524315"/>
          </a:xfrm>
          <a:prstGeom prst="rect">
            <a:avLst/>
          </a:prstGeom>
        </p:spPr>
        <p:txBody>
          <a:bodyPr wrap="square">
            <a:spAutoFit/>
          </a:bodyPr>
          <a:lstStyle/>
          <a:p>
            <a:pPr algn="ctr"/>
            <a:r>
              <a:rPr lang="ru-RU" sz="2400" dirty="0"/>
              <a:t>В этой книжке  рассказы о </a:t>
            </a:r>
          </a:p>
          <a:p>
            <a:pPr algn="ctr"/>
            <a:r>
              <a:rPr lang="ru-RU" sz="2400" dirty="0" smtClean="0"/>
              <a:t>мужестве  </a:t>
            </a:r>
            <a:r>
              <a:rPr lang="ru-RU" sz="2400" dirty="0"/>
              <a:t>военных моряков, </a:t>
            </a:r>
          </a:p>
          <a:p>
            <a:pPr algn="ctr"/>
            <a:r>
              <a:rPr lang="ru-RU" sz="2400" dirty="0" smtClean="0"/>
              <a:t>героических </a:t>
            </a:r>
            <a:r>
              <a:rPr lang="ru-RU" sz="2400" dirty="0"/>
              <a:t>матросах Черноморского флота, об обороне Крыма и освобождении Севастополя от фашистских </a:t>
            </a:r>
            <a:r>
              <a:rPr lang="ru-RU" sz="2400" dirty="0" smtClean="0"/>
              <a:t>захватчиков</a:t>
            </a:r>
            <a:r>
              <a:rPr lang="ru-RU" sz="2400" dirty="0"/>
              <a:t> об их верности </a:t>
            </a:r>
            <a:r>
              <a:rPr lang="ru-RU" sz="2400" dirty="0" smtClean="0"/>
              <a:t>Родине.</a:t>
            </a:r>
            <a:endParaRPr lang="ru-RU" sz="2400" dirty="0"/>
          </a:p>
        </p:txBody>
      </p:sp>
    </p:spTree>
    <p:extLst>
      <p:ext uri="{BB962C8B-B14F-4D97-AF65-F5344CB8AC3E}">
        <p14:creationId xmlns:p14="http://schemas.microsoft.com/office/powerpoint/2010/main" val="733553488"/>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122" name="Picture 2" descr="https://pics.meshok.net/pics/cache/79869720.208x208.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7716" t="6324" r="33472" b="5630"/>
          <a:stretch/>
        </p:blipFill>
        <p:spPr bwMode="auto">
          <a:xfrm>
            <a:off x="612775" y="538862"/>
            <a:ext cx="3869075" cy="582335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72000" y="1410389"/>
            <a:ext cx="3695242" cy="3046988"/>
          </a:xfrm>
          <a:prstGeom prst="rect">
            <a:avLst/>
          </a:prstGeom>
          <a:noFill/>
        </p:spPr>
        <p:txBody>
          <a:bodyPr wrap="none" rtlCol="0">
            <a:spAutoFit/>
          </a:bodyPr>
          <a:lstStyle/>
          <a:p>
            <a:pPr algn="ctr"/>
            <a:r>
              <a:rPr lang="ru-RU" sz="3200" dirty="0" smtClean="0"/>
              <a:t>В этой книжке </a:t>
            </a:r>
          </a:p>
          <a:p>
            <a:pPr algn="ctr"/>
            <a:r>
              <a:rPr lang="ru-RU" sz="3200" dirty="0" smtClean="0"/>
              <a:t> рассказы о </a:t>
            </a:r>
          </a:p>
          <a:p>
            <a:pPr algn="ctr"/>
            <a:r>
              <a:rPr lang="ru-RU" sz="3200" dirty="0" smtClean="0"/>
              <a:t>Битве за Берлин и</a:t>
            </a:r>
          </a:p>
          <a:p>
            <a:pPr algn="ctr"/>
            <a:r>
              <a:rPr lang="ru-RU" sz="3200" dirty="0" smtClean="0"/>
              <a:t> взятие Рейхстага </a:t>
            </a:r>
          </a:p>
          <a:p>
            <a:pPr algn="ctr"/>
            <a:r>
              <a:rPr lang="ru-RU" sz="3200" dirty="0" smtClean="0"/>
              <a:t>о незабываемой </a:t>
            </a:r>
          </a:p>
          <a:p>
            <a:pPr algn="ctr"/>
            <a:r>
              <a:rPr lang="ru-RU" sz="3200" dirty="0" smtClean="0"/>
              <a:t>весне 1945 года</a:t>
            </a:r>
          </a:p>
        </p:txBody>
      </p:sp>
    </p:spTree>
    <p:extLst>
      <p:ext uri="{BB962C8B-B14F-4D97-AF65-F5344CB8AC3E}">
        <p14:creationId xmlns:p14="http://schemas.microsoft.com/office/powerpoint/2010/main" val="4071279531"/>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Купить книгу &quot;Рассказы о войне&quot; Кассиль Л.А. или заказать с доставкой на дом в городах Москва, Санкт-Петербург, Екатеринбург, Ка"/>
          <p:cNvPicPr>
            <a:picLocks noChangeAspect="1" noChangeArrowheads="1"/>
          </p:cNvPicPr>
          <p:nvPr/>
        </p:nvPicPr>
        <p:blipFill>
          <a:blip r:embed="rId3" cstate="print"/>
          <a:srcRect/>
          <a:stretch>
            <a:fillRect/>
          </a:stretch>
        </p:blipFill>
        <p:spPr bwMode="auto">
          <a:xfrm>
            <a:off x="467544" y="427221"/>
            <a:ext cx="4692514" cy="6046640"/>
          </a:xfrm>
          <a:prstGeom prst="rect">
            <a:avLst/>
          </a:prstGeom>
          <a:noFill/>
        </p:spPr>
      </p:pic>
      <p:sp>
        <p:nvSpPr>
          <p:cNvPr id="3" name="Прямоугольник 2"/>
          <p:cNvSpPr/>
          <p:nvPr/>
        </p:nvSpPr>
        <p:spPr>
          <a:xfrm>
            <a:off x="5652120" y="1124744"/>
            <a:ext cx="2448272" cy="5078313"/>
          </a:xfrm>
          <a:prstGeom prst="rect">
            <a:avLst/>
          </a:prstGeom>
        </p:spPr>
        <p:txBody>
          <a:bodyPr wrap="square">
            <a:spAutoFit/>
          </a:bodyPr>
          <a:lstStyle/>
          <a:p>
            <a:pPr algn="ctr"/>
            <a:r>
              <a:rPr lang="ru-RU" sz="3600" b="1" dirty="0"/>
              <a:t>Рассказы о мужестве и героизме русского народа на фронте и в тылу</a:t>
            </a:r>
          </a:p>
        </p:txBody>
      </p:sp>
    </p:spTree>
    <p:extLst>
      <p:ext uri="{BB962C8B-B14F-4D97-AF65-F5344CB8AC3E}">
        <p14:creationId xmlns:p14="http://schemas.microsoft.com/office/powerpoint/2010/main" val="22846414"/>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2" name="Прямоугольник 1"/>
          <p:cNvSpPr/>
          <p:nvPr/>
        </p:nvSpPr>
        <p:spPr>
          <a:xfrm>
            <a:off x="607975" y="548680"/>
            <a:ext cx="7928049" cy="6001643"/>
          </a:xfrm>
          <a:prstGeom prst="rect">
            <a:avLst/>
          </a:prstGeom>
        </p:spPr>
        <p:txBody>
          <a:bodyPr wrap="square">
            <a:spAutoFit/>
          </a:bodyPr>
          <a:lstStyle/>
          <a:p>
            <a:pPr algn="ctr"/>
            <a:r>
              <a:rPr lang="ru-RU" sz="2400" dirty="0"/>
              <a:t>Писатель рассказывает, как в годы Великой Отечественной войны защищают небо наши артиллеристы от фашистских бомбардировщиков. Очень важна работа связистов, которые выбрали позывные имена Арина и Сорока, чтобы враг не догадался, кто разговаривает. А у речки саперы заминировали мост, по которому фашисты хотят пустить свои танки. Мост взорван, враг не прошел. В небе у летчика кончились патроны, и он ведет самолет на таран. На войне артиллеристы, саперы, связисты, летчики героически выполняют свои задачи. Но писатель считает, что главное войско - это пехота. Простые солдаты с оружием в руках защищают нашу землю от врагов, борются за каждую пядь своей земли, </a:t>
            </a:r>
            <a:r>
              <a:rPr lang="ru-RU" sz="2400" dirty="0" smtClean="0"/>
              <a:t>чтобы </a:t>
            </a:r>
            <a:r>
              <a:rPr lang="ru-RU" sz="2400" dirty="0"/>
              <a:t>её не топтали сапогами чужеземцы.</a:t>
            </a:r>
          </a:p>
        </p:txBody>
      </p:sp>
    </p:spTree>
    <p:extLst>
      <p:ext uri="{BB962C8B-B14F-4D97-AF65-F5344CB8AC3E}">
        <p14:creationId xmlns:p14="http://schemas.microsoft.com/office/powerpoint/2010/main" val="3121460674"/>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C:\Users\Владелец\Desktop\акции 2020\обзор книг о войне\обдожки книг о войне\Кассиль 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785136"/>
            <a:ext cx="3897337" cy="5330809"/>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http://ftp.libs.spb.ru/covers/images/cover_19917023_2018-11-28_16-12-2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6580" y="785136"/>
            <a:ext cx="3915910" cy="5293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246493"/>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67544" y="404664"/>
            <a:ext cx="8064896" cy="6395597"/>
          </a:xfrm>
          <a:prstGeom prst="rect">
            <a:avLst/>
          </a:prstGeom>
        </p:spPr>
        <p:txBody>
          <a:bodyPr wrap="square">
            <a:spAutoFit/>
          </a:bodyPr>
          <a:lstStyle/>
          <a:p>
            <a:pPr algn="ctr">
              <a:lnSpc>
                <a:spcPct val="80000"/>
              </a:lnSpc>
            </a:pPr>
            <a:r>
              <a:rPr lang="ru-RU" sz="2000" b="1" dirty="0">
                <a:latin typeface="Bookman Old Style" pitchFamily="18" charset="0"/>
              </a:rPr>
              <a:t>Рассказ</a:t>
            </a:r>
            <a:r>
              <a:rPr lang="ru-RU" sz="2400" b="1" dirty="0">
                <a:solidFill>
                  <a:srgbClr val="FF0000"/>
                </a:solidFill>
                <a:latin typeface="Bookman Old Style" pitchFamily="18" charset="0"/>
              </a:rPr>
              <a:t> «Сестра» </a:t>
            </a:r>
            <a:r>
              <a:rPr lang="ru-RU" sz="2000" b="1" dirty="0">
                <a:solidFill>
                  <a:schemeClr val="tx2"/>
                </a:solidFill>
                <a:latin typeface="Bookman Old Style" pitchFamily="18" charset="0"/>
              </a:rPr>
              <a:t>повествует о том, как главного героя Ивана </a:t>
            </a:r>
            <a:r>
              <a:rPr lang="ru-RU" sz="2000" b="1" dirty="0" err="1">
                <a:solidFill>
                  <a:schemeClr val="tx2"/>
                </a:solidFill>
                <a:latin typeface="Bookman Old Style" pitchFamily="18" charset="0"/>
              </a:rPr>
              <a:t>Коткова</a:t>
            </a:r>
            <a:r>
              <a:rPr lang="ru-RU" sz="2000" b="1" dirty="0">
                <a:solidFill>
                  <a:schemeClr val="tx2"/>
                </a:solidFill>
                <a:latin typeface="Bookman Old Style" pitchFamily="18" charset="0"/>
              </a:rPr>
              <a:t> ранило на поле боя, а смелая медсестра Надя, прямо на поле боя оказала ему помощь и утащила его в безопасное место</a:t>
            </a:r>
            <a:r>
              <a:rPr lang="ru-RU" sz="2000" b="1" dirty="0" smtClean="0">
                <a:solidFill>
                  <a:schemeClr val="tx2"/>
                </a:solidFill>
                <a:latin typeface="Bookman Old Style" pitchFamily="18" charset="0"/>
              </a:rPr>
              <a:t>.</a:t>
            </a:r>
          </a:p>
          <a:p>
            <a:pPr algn="ctr">
              <a:lnSpc>
                <a:spcPct val="80000"/>
              </a:lnSpc>
            </a:pPr>
            <a:r>
              <a:rPr lang="ru-RU" sz="2000" b="1" dirty="0" smtClean="0">
                <a:solidFill>
                  <a:schemeClr val="tx2"/>
                </a:solidFill>
                <a:latin typeface="Bookman Old Style" pitchFamily="18" charset="0"/>
              </a:rPr>
              <a:t> </a:t>
            </a:r>
            <a:r>
              <a:rPr lang="ru-RU" sz="2000" b="1" dirty="0">
                <a:solidFill>
                  <a:schemeClr val="tx2"/>
                </a:solidFill>
                <a:latin typeface="Bookman Old Style" pitchFamily="18" charset="0"/>
              </a:rPr>
              <a:t>В рассказе </a:t>
            </a:r>
            <a:r>
              <a:rPr lang="ru-RU" sz="2400" b="1" dirty="0">
                <a:solidFill>
                  <a:srgbClr val="FF0000"/>
                </a:solidFill>
                <a:latin typeface="Bookman Old Style" pitchFamily="18" charset="0"/>
              </a:rPr>
              <a:t>"Саперы</a:t>
            </a:r>
            <a:r>
              <a:rPr lang="ru-RU" sz="2000" b="1" dirty="0">
                <a:solidFill>
                  <a:schemeClr val="tx2"/>
                </a:solidFill>
                <a:latin typeface="Bookman Old Style" pitchFamily="18" charset="0"/>
              </a:rPr>
              <a:t>" храбрые воины взорвали мост, по которому передвигались фашисты и не дали им пройти. </a:t>
            </a:r>
            <a:endParaRPr lang="ru-RU" sz="2000" b="1" dirty="0" smtClean="0">
              <a:solidFill>
                <a:schemeClr val="tx2"/>
              </a:solidFill>
              <a:latin typeface="Bookman Old Style" pitchFamily="18" charset="0"/>
            </a:endParaRPr>
          </a:p>
          <a:p>
            <a:pPr algn="ctr">
              <a:lnSpc>
                <a:spcPct val="80000"/>
              </a:lnSpc>
            </a:pPr>
            <a:r>
              <a:rPr lang="ru-RU" sz="2000" b="1" dirty="0" smtClean="0">
                <a:solidFill>
                  <a:schemeClr val="tx2"/>
                </a:solidFill>
                <a:latin typeface="Bookman Old Style" pitchFamily="18" charset="0"/>
              </a:rPr>
              <a:t>Рассказ </a:t>
            </a:r>
            <a:r>
              <a:rPr lang="ru-RU" sz="2400" b="1" dirty="0">
                <a:solidFill>
                  <a:srgbClr val="FF0000"/>
                </a:solidFill>
                <a:latin typeface="Bookman Old Style" pitchFamily="18" charset="0"/>
              </a:rPr>
              <a:t>"У телефона", </a:t>
            </a:r>
            <a:r>
              <a:rPr lang="ru-RU" sz="2000" b="1" dirty="0">
                <a:solidFill>
                  <a:schemeClr val="tx2"/>
                </a:solidFill>
                <a:latin typeface="Bookman Old Style" pitchFamily="18" charset="0"/>
              </a:rPr>
              <a:t>в котором связисты совершили настоящий подвиг, чтобы у их товарищей была телефонная связь, восстановили поврежденные провода, жертвуя собственной жизнью. Это были не просто воины, а настоящие герои, которые воевали за мир, и готовы были пожертвовать собственной жизнью ради других</a:t>
            </a:r>
            <a:r>
              <a:rPr lang="ru-RU" sz="2000" b="1" dirty="0" smtClean="0">
                <a:solidFill>
                  <a:schemeClr val="tx2"/>
                </a:solidFill>
                <a:latin typeface="Bookman Old Style" pitchFamily="18" charset="0"/>
              </a:rPr>
              <a:t>.</a:t>
            </a:r>
          </a:p>
          <a:p>
            <a:pPr algn="ctr">
              <a:lnSpc>
                <a:spcPct val="80000"/>
              </a:lnSpc>
            </a:pPr>
            <a:r>
              <a:rPr lang="ru-RU" sz="2000" b="1" dirty="0" smtClean="0">
                <a:solidFill>
                  <a:schemeClr val="tx2"/>
                </a:solidFill>
                <a:latin typeface="Bookman Old Style" pitchFamily="18" charset="0"/>
              </a:rPr>
              <a:t> </a:t>
            </a:r>
            <a:r>
              <a:rPr lang="ru-RU" sz="2000" b="1" dirty="0">
                <a:solidFill>
                  <a:schemeClr val="tx2"/>
                </a:solidFill>
                <a:latin typeface="Bookman Old Style" pitchFamily="18" charset="0"/>
              </a:rPr>
              <a:t>Интересный рассказ </a:t>
            </a:r>
            <a:r>
              <a:rPr lang="ru-RU" sz="2400" b="1" dirty="0">
                <a:solidFill>
                  <a:srgbClr val="FF0000"/>
                </a:solidFill>
                <a:latin typeface="Bookman Old Style" pitchFamily="18" charset="0"/>
              </a:rPr>
              <a:t>"Невидимка</a:t>
            </a:r>
            <a:r>
              <a:rPr lang="ru-RU" sz="2000" b="1" dirty="0">
                <a:solidFill>
                  <a:srgbClr val="FF0000"/>
                </a:solidFill>
                <a:latin typeface="Bookman Old Style" pitchFamily="18" charset="0"/>
              </a:rPr>
              <a:t>"</a:t>
            </a:r>
            <a:r>
              <a:rPr lang="ru-RU" sz="2000" b="1" dirty="0">
                <a:solidFill>
                  <a:schemeClr val="tx2"/>
                </a:solidFill>
                <a:latin typeface="Bookman Old Style" pitchFamily="18" charset="0"/>
              </a:rPr>
              <a:t>, оказывается, у наших солдат были белые маскировочные халаты, чтобы зимой можно было слиться со снегом. " А наши залегли в лесу, спрятались в кустах. Все заметят, а самих не видно. На них белые халаты, и снег кругом белый. Фашисты думают это снежные сугробы. Но вдруг полетела из одной кочки пуля. Повалился фашистский офицер..." А лежать на снегу нужно было тихо и неподвижно. А кругом зима лютая и холодная. Это говорит о том, какие сильные были наши солдаты.</a:t>
            </a:r>
          </a:p>
          <a:p>
            <a:pPr algn="ctr">
              <a:lnSpc>
                <a:spcPct val="80000"/>
              </a:lnSpc>
              <a:buFontTx/>
              <a:buNone/>
            </a:pPr>
            <a:endParaRPr lang="ru-RU" sz="2000" b="1" dirty="0">
              <a:solidFill>
                <a:schemeClr val="tx2"/>
              </a:solidFill>
              <a:latin typeface="Bookman Old Style" pitchFamily="18" charset="0"/>
            </a:endParaRPr>
          </a:p>
        </p:txBody>
      </p:sp>
    </p:spTree>
    <p:extLst>
      <p:ext uri="{BB962C8B-B14F-4D97-AF65-F5344CB8AC3E}">
        <p14:creationId xmlns:p14="http://schemas.microsoft.com/office/powerpoint/2010/main" val="3664410194"/>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Picture 11" descr="0_983f6_2fca94f_XX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054" y="692696"/>
            <a:ext cx="4175348" cy="576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4788024" y="1049884"/>
            <a:ext cx="3960440" cy="5324535"/>
          </a:xfrm>
          <a:prstGeom prst="rect">
            <a:avLst/>
          </a:prstGeom>
        </p:spPr>
        <p:txBody>
          <a:bodyPr wrap="square">
            <a:spAutoFit/>
          </a:bodyPr>
          <a:lstStyle/>
          <a:p>
            <a:pPr>
              <a:tabLst>
                <a:tab pos="1076325" algn="l"/>
              </a:tabLst>
            </a:pPr>
            <a:r>
              <a:rPr lang="ru-RU" sz="2000" b="1" dirty="0">
                <a:latin typeface="Bookman Old Style" pitchFamily="18" charset="0"/>
              </a:rPr>
              <a:t>В рассказе «Землянка» речь идет о первом фронтовом дне Мити Корнева, когда ему пришлось рыть землянку. В рассказе «Самовар» Митю оставили одного в старых окопах охранять склад боеприпасов. На прифронтовой дороге Митя обронил в дорожную пыль свою единственную боевую награду – медаль, и долго ищет ее («Пыль»). Митя доставляет в тыл немецкого «языка» («Куриная слепота</a:t>
            </a:r>
            <a:r>
              <a:rPr lang="ru-RU" sz="2000" b="1" dirty="0" smtClean="0">
                <a:latin typeface="Bookman Old Style" pitchFamily="18" charset="0"/>
              </a:rPr>
              <a:t>»).</a:t>
            </a:r>
            <a:r>
              <a:rPr lang="ru-RU" sz="2000" b="1" dirty="0">
                <a:latin typeface="Bookman Old Style" pitchFamily="18" charset="0"/>
              </a:rPr>
              <a:t> </a:t>
            </a:r>
          </a:p>
        </p:txBody>
      </p:sp>
    </p:spTree>
    <p:extLst>
      <p:ext uri="{BB962C8B-B14F-4D97-AF65-F5344CB8AC3E}">
        <p14:creationId xmlns:p14="http://schemas.microsoft.com/office/powerpoint/2010/main" val="4225749373"/>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 name="Прямоугольник 1"/>
          <p:cNvSpPr/>
          <p:nvPr/>
        </p:nvSpPr>
        <p:spPr>
          <a:xfrm>
            <a:off x="827584" y="404664"/>
            <a:ext cx="7488832" cy="646331"/>
          </a:xfrm>
          <a:prstGeom prst="rect">
            <a:avLst/>
          </a:prstGeom>
        </p:spPr>
        <p:txBody>
          <a:bodyPr wrap="square">
            <a:spAutoFit/>
          </a:bodyPr>
          <a:lstStyle/>
          <a:p>
            <a:r>
              <a:rPr lang="ru-RU" b="1" dirty="0" smtClean="0">
                <a:latin typeface="Bookman Old Style" pitchFamily="18" charset="0"/>
              </a:rPr>
              <a:t> </a:t>
            </a:r>
            <a:r>
              <a:rPr lang="ru-RU" sz="3600" b="1" dirty="0" err="1" smtClean="0">
                <a:solidFill>
                  <a:srgbClr val="FF0000"/>
                </a:solidFill>
                <a:latin typeface="Bookman Old Style" pitchFamily="18" charset="0"/>
              </a:rPr>
              <a:t>А.Митяев</a:t>
            </a:r>
            <a:r>
              <a:rPr lang="ru-RU" sz="3600" b="1" dirty="0" smtClean="0">
                <a:solidFill>
                  <a:srgbClr val="FF0000"/>
                </a:solidFill>
                <a:latin typeface="Bookman Old Style" pitchFamily="18" charset="0"/>
              </a:rPr>
              <a:t> Подвиг </a:t>
            </a:r>
            <a:r>
              <a:rPr lang="ru-RU" sz="3600" b="1" dirty="0">
                <a:solidFill>
                  <a:srgbClr val="FF0000"/>
                </a:solidFill>
                <a:latin typeface="Bookman Old Style" pitchFamily="18" charset="0"/>
              </a:rPr>
              <a:t>солдата</a:t>
            </a:r>
            <a:endParaRPr lang="ru-RU" sz="3600" dirty="0">
              <a:solidFill>
                <a:srgbClr val="FF0000"/>
              </a:solidFill>
            </a:endParaRPr>
          </a:p>
        </p:txBody>
      </p:sp>
      <p:sp>
        <p:nvSpPr>
          <p:cNvPr id="4" name="Прямоугольник 3"/>
          <p:cNvSpPr/>
          <p:nvPr/>
        </p:nvSpPr>
        <p:spPr>
          <a:xfrm>
            <a:off x="4283968" y="1050995"/>
            <a:ext cx="4464496" cy="5509200"/>
          </a:xfrm>
          <a:prstGeom prst="rect">
            <a:avLst/>
          </a:prstGeom>
        </p:spPr>
        <p:txBody>
          <a:bodyPr wrap="square">
            <a:spAutoFit/>
          </a:bodyPr>
          <a:lstStyle/>
          <a:p>
            <a:pPr algn="ctr"/>
            <a:r>
              <a:rPr lang="ru-RU" sz="2200" b="1" dirty="0">
                <a:latin typeface="Bookman Old Style" pitchFamily="18" charset="0"/>
              </a:rPr>
              <a:t>Шесть случаев из жизни солдат на фронтах Великой Отечественной войны. Шесть подвигов — обычных, которые совершались простыми людьми ежедневно, ежечасно… Анатолий Митяев, который сам прошёл эту страшную войну, объясняет маленьким читателям, что каждый день на фронте, даже если солдат просто варит кашу или роет окоп, — это уже подвиг. </a:t>
            </a:r>
          </a:p>
        </p:txBody>
      </p:sp>
      <p:pic>
        <p:nvPicPr>
          <p:cNvPr id="6" name="Picture 2" descr="https://st03.kakprosto.ru/images/article/2019/6/10/343922_5cfdef6077f4f5cfdef6077f87.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791" y="1196752"/>
            <a:ext cx="3964177" cy="4986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268390"/>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4" name="Picture 2" descr="https://nemaloknig.com/picimg/326/3264/32647/326476/co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44" y="505936"/>
            <a:ext cx="4107056" cy="587771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788024" y="312738"/>
            <a:ext cx="4032448" cy="6370975"/>
          </a:xfrm>
          <a:prstGeom prst="rect">
            <a:avLst/>
          </a:prstGeom>
        </p:spPr>
        <p:txBody>
          <a:bodyPr wrap="square">
            <a:spAutoFit/>
          </a:bodyPr>
          <a:lstStyle/>
          <a:p>
            <a:pPr algn="ctr"/>
            <a:r>
              <a:rPr lang="ru-RU" sz="2400" i="1" dirty="0"/>
              <a:t>В годы Великой Отечественной войны Н. В. Богданов был военным корреспондентом. Его </a:t>
            </a:r>
            <a:r>
              <a:rPr lang="ru-RU" sz="2400" i="1" dirty="0" smtClean="0"/>
              <a:t>рассказы написаны </a:t>
            </a:r>
            <a:r>
              <a:rPr lang="ru-RU" sz="2400" i="1" dirty="0"/>
              <a:t>на основе личных наблюдений. С некоторыми из этих рассказов вас и познакомит книга «Хорошая пословица». Мы надеемся, что вам понравятся герои этой книги — смелые и умелые воины, которые всегда находили выход из трудного положения.</a:t>
            </a:r>
            <a:r>
              <a:rPr lang="ru-RU" sz="2400" dirty="0"/>
              <a:t> </a:t>
            </a:r>
          </a:p>
        </p:txBody>
      </p:sp>
    </p:spTree>
    <p:extLst>
      <p:ext uri="{BB962C8B-B14F-4D97-AF65-F5344CB8AC3E}">
        <p14:creationId xmlns:p14="http://schemas.microsoft.com/office/powerpoint/2010/main" val="2416293288"/>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https://mmedia.ozone.ru/multimedia/101893433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https://mmedia.ozone.ru/multimedia/1018934335.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 name="Picture 6" descr="Nikolaj_Bogdanov__Bessmertnyj_gorn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908720"/>
            <a:ext cx="2995373"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3471841" y="412786"/>
            <a:ext cx="5472609" cy="6075509"/>
          </a:xfrm>
          <a:prstGeom prst="rect">
            <a:avLst/>
          </a:prstGeom>
        </p:spPr>
        <p:txBody>
          <a:bodyPr wrap="square">
            <a:spAutoFit/>
          </a:bodyPr>
          <a:lstStyle/>
          <a:p>
            <a:pPr indent="15875">
              <a:lnSpc>
                <a:spcPct val="90000"/>
              </a:lnSpc>
            </a:pPr>
            <a:r>
              <a:rPr lang="ru-RU" b="1" dirty="0">
                <a:solidFill>
                  <a:schemeClr val="tx2"/>
                </a:solidFill>
                <a:latin typeface="Bookman Old Style" pitchFamily="18" charset="0"/>
              </a:rPr>
              <a:t>В книгу вошли 2 рассказа: </a:t>
            </a:r>
            <a:r>
              <a:rPr lang="ru-RU" sz="2000" b="1" dirty="0">
                <a:solidFill>
                  <a:srgbClr val="FF0000"/>
                </a:solidFill>
                <a:latin typeface="Bookman Old Style" pitchFamily="18" charset="0"/>
              </a:rPr>
              <a:t>«Бессмертный горнист</a:t>
            </a:r>
            <a:r>
              <a:rPr lang="ru-RU" sz="2000" b="1" dirty="0" smtClean="0">
                <a:solidFill>
                  <a:srgbClr val="FF0000"/>
                </a:solidFill>
                <a:latin typeface="Bookman Old Style" pitchFamily="18" charset="0"/>
              </a:rPr>
              <a:t>»:</a:t>
            </a:r>
            <a:r>
              <a:rPr lang="ru-RU" b="1" dirty="0" smtClean="0">
                <a:solidFill>
                  <a:schemeClr val="tx2"/>
                </a:solidFill>
                <a:latin typeface="Bookman Old Style" pitchFamily="18" charset="0"/>
              </a:rPr>
              <a:t> Блокадный </a:t>
            </a:r>
            <a:r>
              <a:rPr lang="ru-RU" b="1" dirty="0">
                <a:solidFill>
                  <a:schemeClr val="tx2"/>
                </a:solidFill>
                <a:latin typeface="Bookman Old Style" pitchFamily="18" charset="0"/>
              </a:rPr>
              <a:t>Ленинград. Мальчик Алёша, был горнистом, но сейчас ослабевший от голода, он не может даже выйти на улицу. Свой горн он передал другому мальчику и теперь каждый день, услышав звуки трубы, у Алёши прибавляется сил и желания жить несмотря ни на что.</a:t>
            </a:r>
          </a:p>
          <a:p>
            <a:pPr indent="15875">
              <a:lnSpc>
                <a:spcPct val="90000"/>
              </a:lnSpc>
            </a:pPr>
            <a:r>
              <a:rPr lang="ru-RU" b="1" dirty="0">
                <a:solidFill>
                  <a:schemeClr val="tx2"/>
                </a:solidFill>
                <a:latin typeface="Bookman Old Style" pitchFamily="18" charset="0"/>
              </a:rPr>
              <a:t>В рассказе </a:t>
            </a:r>
            <a:r>
              <a:rPr lang="ru-RU" sz="2000" b="1" dirty="0">
                <a:solidFill>
                  <a:srgbClr val="FF0000"/>
                </a:solidFill>
                <a:latin typeface="Bookman Old Style" pitchFamily="18" charset="0"/>
              </a:rPr>
              <a:t>«Красная рябина» </a:t>
            </a:r>
            <a:r>
              <a:rPr lang="ru-RU" b="1" dirty="0">
                <a:solidFill>
                  <a:schemeClr val="tx2"/>
                </a:solidFill>
                <a:latin typeface="Bookman Old Style" pitchFamily="18" charset="0"/>
              </a:rPr>
              <a:t>обычный конюх, Арсений Казарин вместе со своим внучком Алешей </a:t>
            </a:r>
            <a:r>
              <a:rPr lang="ru-RU" b="1" dirty="0" smtClean="0">
                <a:solidFill>
                  <a:schemeClr val="tx2"/>
                </a:solidFill>
                <a:latin typeface="Bookman Old Style" pitchFamily="18" charset="0"/>
              </a:rPr>
              <a:t>находят исправную противотанковую </a:t>
            </a:r>
            <a:r>
              <a:rPr lang="ru-RU" b="1" dirty="0">
                <a:solidFill>
                  <a:schemeClr val="tx2"/>
                </a:solidFill>
                <a:latin typeface="Bookman Old Style" pitchFamily="18" charset="0"/>
              </a:rPr>
              <a:t>пушку, которую они закапывают под кустом засохшей рябины. Когда фашисты начали отступать, они решили помочь русским солдатам и видят, что рябина зацвела ярко-красным цветом, выкопав пушку, они подрывают поезд с фашистами. Красная рябина выступает как символ Победы, ради которой, к сожалению, пришлось пролить немало крови.</a:t>
            </a:r>
          </a:p>
        </p:txBody>
      </p:sp>
    </p:spTree>
    <p:extLst>
      <p:ext uri="{BB962C8B-B14F-4D97-AF65-F5344CB8AC3E}">
        <p14:creationId xmlns:p14="http://schemas.microsoft.com/office/powerpoint/2010/main" val="971282608"/>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851920" y="548680"/>
            <a:ext cx="5112568" cy="6555641"/>
          </a:xfrm>
          <a:prstGeom prst="rect">
            <a:avLst/>
          </a:prstGeom>
        </p:spPr>
        <p:txBody>
          <a:bodyPr wrap="square">
            <a:spAutoFit/>
          </a:bodyPr>
          <a:lstStyle/>
          <a:p>
            <a:r>
              <a:rPr lang="ru-RU" sz="2400" dirty="0"/>
              <a:t>Сергей Алексеев – сам участник Великой отечественной войны и автор многих детских произведений на эту тему. В его рассказах (не больше трёх страниц каждый) отражается повседневная жизнь солдат, офицеров, генералов. Читая, ты оказываешься прямо на месте событий – кажется, что стоит повернуть голову и ты увидишь бегущего солдата или проезжающий танк. А сколько находчивости, решимости, гордости за наш народ в каждом предложении! </a:t>
            </a:r>
            <a:br>
              <a:rPr lang="ru-RU" sz="2400" dirty="0"/>
            </a:br>
            <a:r>
              <a:rPr lang="ru-RU" dirty="0"/>
              <a:t/>
            </a:r>
            <a:br>
              <a:rPr lang="ru-RU" dirty="0"/>
            </a:br>
            <a:endParaRPr lang="ru-RU" dirty="0"/>
          </a:p>
        </p:txBody>
      </p:sp>
      <p:pic>
        <p:nvPicPr>
          <p:cNvPr id="10242" name="Picture 2" descr="https://pbs.twimg.com/media/ChxBDSuWkAAGnyy.jpg:lar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305342"/>
            <a:ext cx="3134240"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814460"/>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Владелец\Desktop\акции 2020\обзор книг о войне\обдожки книг о войне\950030_Ot_Moskvy_do_Berl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598200"/>
            <a:ext cx="3579408" cy="570468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574023" y="1003717"/>
            <a:ext cx="3779912" cy="4893647"/>
          </a:xfrm>
          <a:prstGeom prst="rect">
            <a:avLst/>
          </a:prstGeom>
        </p:spPr>
        <p:txBody>
          <a:bodyPr wrap="square">
            <a:spAutoFit/>
          </a:bodyPr>
          <a:lstStyle/>
          <a:p>
            <a:r>
              <a:rPr lang="ru-RU" sz="2400" b="1" dirty="0">
                <a:latin typeface="Bookman Old Style" pitchFamily="18" charset="0"/>
              </a:rPr>
              <a:t>Главные герои рассказов - это простые солдаты: артиллеристы, моряки, саперы и т.д.. Это очень храбрые люди, которые не боятся трудностей, и готовы пожертвовать собой ради других. </a:t>
            </a:r>
            <a:br>
              <a:rPr lang="ru-RU" sz="2400" b="1" dirty="0">
                <a:latin typeface="Bookman Old Style" pitchFamily="18" charset="0"/>
              </a:rPr>
            </a:br>
            <a:endParaRPr lang="ru-RU" sz="2400" dirty="0"/>
          </a:p>
        </p:txBody>
      </p:sp>
    </p:spTree>
    <p:extLst>
      <p:ext uri="{BB962C8B-B14F-4D97-AF65-F5344CB8AC3E}">
        <p14:creationId xmlns:p14="http://schemas.microsoft.com/office/powerpoint/2010/main" val="2446400960"/>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Владелец\Desktop\акции 2020\обзор книг о войне\обдожки книг о войне\1845089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205779" cy="66693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15583" y="2170572"/>
            <a:ext cx="6774611" cy="923330"/>
          </a:xfrm>
          <a:prstGeom prst="rect">
            <a:avLst/>
          </a:prstGeom>
          <a:noFill/>
        </p:spPr>
        <p:txBody>
          <a:bodyPr wrap="none" rtlCol="0">
            <a:spAutoFit/>
          </a:bodyPr>
          <a:lstStyle/>
          <a:p>
            <a:r>
              <a:rPr lang="ru-RU" sz="5400" b="1" dirty="0" smtClean="0">
                <a:solidFill>
                  <a:srgbClr val="C00000"/>
                </a:solidFill>
              </a:rPr>
              <a:t>МАРШАЛЫ ПОБЕДЫ</a:t>
            </a:r>
            <a:endParaRPr lang="ru-RU" sz="5400" b="1" dirty="0">
              <a:solidFill>
                <a:srgbClr val="C00000"/>
              </a:solidFill>
            </a:endParaRPr>
          </a:p>
        </p:txBody>
      </p:sp>
    </p:spTree>
    <p:extLst>
      <p:ext uri="{BB962C8B-B14F-4D97-AF65-F5344CB8AC3E}">
        <p14:creationId xmlns:p14="http://schemas.microsoft.com/office/powerpoint/2010/main" val="3985560580"/>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images.myshared.ru/88/1393215/slide_4.jpg"/>
          <p:cNvPicPr>
            <a:picLocks noChangeAspect="1" noChangeArrowheads="1"/>
          </p:cNvPicPr>
          <p:nvPr/>
        </p:nvPicPr>
        <p:blipFill rotWithShape="1">
          <a:blip r:embed="rId3">
            <a:extLst>
              <a:ext uri="{28A0092B-C50C-407E-A947-70E740481C1C}">
                <a14:useLocalDpi xmlns:a14="http://schemas.microsoft.com/office/drawing/2010/main" val="0"/>
              </a:ext>
            </a:extLst>
          </a:blip>
          <a:srcRect l="53795" t="7808" r="5478" b="13888"/>
          <a:stretch/>
        </p:blipFill>
        <p:spPr bwMode="auto">
          <a:xfrm>
            <a:off x="581828" y="937590"/>
            <a:ext cx="3456384" cy="498398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283968" y="1028924"/>
            <a:ext cx="4176464" cy="4801314"/>
          </a:xfrm>
          <a:prstGeom prst="rect">
            <a:avLst/>
          </a:prstGeom>
        </p:spPr>
        <p:txBody>
          <a:bodyPr wrap="square">
            <a:spAutoFit/>
          </a:bodyPr>
          <a:lstStyle/>
          <a:p>
            <a:r>
              <a:rPr lang="ru-RU" dirty="0"/>
              <a:t>22 июня 1941 года на нашу Родину напала фашистская Германия. Началась Великая Отечественная война. Война длилась четыре года и закончилась нашей победой и полным разгромом фашистов. Одним из самых прославленных полководцев и героев Великой Отечественной войны был Маршал Советского Союза Георгий Константинович Жуков. Военную службу Георгий Константинович Жуков начал в 18 лет рядовым. Когда началась Великая Отечественная война, Жуков был уже генералом армии и известным советским военачальником. </a:t>
            </a:r>
          </a:p>
        </p:txBody>
      </p:sp>
    </p:spTree>
    <p:extLst>
      <p:ext uri="{BB962C8B-B14F-4D97-AF65-F5344CB8AC3E}">
        <p14:creationId xmlns:p14="http://schemas.microsoft.com/office/powerpoint/2010/main" val="1799786594"/>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Documents and Settings\ТАТЬЯНА\Рабочий стол\книги выставка\IMGP4529.JPG"/>
          <p:cNvPicPr>
            <a:picLocks noChangeAspect="1" noChangeArrowheads="1"/>
          </p:cNvPicPr>
          <p:nvPr/>
        </p:nvPicPr>
        <p:blipFill>
          <a:blip r:embed="rId3"/>
          <a:srcRect/>
          <a:stretch>
            <a:fillRect/>
          </a:stretch>
        </p:blipFill>
        <p:spPr bwMode="auto">
          <a:xfrm>
            <a:off x="611155" y="683423"/>
            <a:ext cx="3929091" cy="5534235"/>
          </a:xfrm>
          <a:prstGeom prst="rect">
            <a:avLst/>
          </a:prstGeom>
          <a:noFill/>
        </p:spPr>
      </p:pic>
      <p:sp>
        <p:nvSpPr>
          <p:cNvPr id="2" name="Прямоугольник 1"/>
          <p:cNvSpPr/>
          <p:nvPr/>
        </p:nvSpPr>
        <p:spPr>
          <a:xfrm>
            <a:off x="4788024" y="1196752"/>
            <a:ext cx="3888432" cy="4801314"/>
          </a:xfrm>
          <a:prstGeom prst="rect">
            <a:avLst/>
          </a:prstGeom>
        </p:spPr>
        <p:txBody>
          <a:bodyPr wrap="square">
            <a:spAutoFit/>
          </a:bodyPr>
          <a:lstStyle/>
          <a:p>
            <a:r>
              <a:rPr lang="ru-RU" b="1" i="1" dirty="0"/>
              <a:t>Война с фашистами закончилась полной нашей победой. В июне 1945 года в Москве на Красной площади состоялся торжественный Парад Победы. Парадом командовал Дважды Герой Советского Союза, Маршал Советского Союза Константин Константинович Рокоссовский. Много славных имён, много славных фамилий хранит История Великой Отечественной войны. Одно из самых известных, одно из самых прославленных — имя маршала Рокоссовского</a:t>
            </a:r>
            <a:r>
              <a:rPr lang="ru-RU" dirty="0"/>
              <a:t>.</a:t>
            </a:r>
          </a:p>
        </p:txBody>
      </p:sp>
    </p:spTree>
    <p:extLst>
      <p:ext uri="{BB962C8B-B14F-4D97-AF65-F5344CB8AC3E}">
        <p14:creationId xmlns:p14="http://schemas.microsoft.com/office/powerpoint/2010/main" val="177204667"/>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https://www.libex.ru/img/x/38/03/880f8.jp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14046" y="836712"/>
            <a:ext cx="3901971" cy="493719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148064" y="1340768"/>
            <a:ext cx="2880320" cy="4524315"/>
          </a:xfrm>
          <a:prstGeom prst="rect">
            <a:avLst/>
          </a:prstGeom>
        </p:spPr>
        <p:txBody>
          <a:bodyPr wrap="square">
            <a:spAutoFit/>
          </a:bodyPr>
          <a:lstStyle/>
          <a:p>
            <a:pPr algn="ctr"/>
            <a:r>
              <a:rPr lang="ru-RU" sz="2400" dirty="0"/>
              <a:t>Войска которыми </a:t>
            </a:r>
            <a:r>
              <a:rPr lang="ru-RU" sz="2400" dirty="0" smtClean="0"/>
              <a:t> </a:t>
            </a:r>
            <a:r>
              <a:rPr lang="ru-RU" sz="2400" dirty="0"/>
              <a:t>командовал </a:t>
            </a:r>
            <a:r>
              <a:rPr lang="ru-RU" sz="2400" dirty="0" smtClean="0"/>
              <a:t> Маршал Конев обороняли  </a:t>
            </a:r>
            <a:r>
              <a:rPr lang="ru-RU" sz="2400" dirty="0"/>
              <a:t>Москву, принимали участие в Курской битве, штурмовали Берлин, освобождали Прагу.</a:t>
            </a:r>
          </a:p>
        </p:txBody>
      </p:sp>
    </p:spTree>
    <p:extLst>
      <p:ext uri="{BB962C8B-B14F-4D97-AF65-F5344CB8AC3E}">
        <p14:creationId xmlns:p14="http://schemas.microsoft.com/office/powerpoint/2010/main" val="1884356982"/>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Владелец\Desktop\акции 2020\обзор книг о войне\обдожки книг о войне\1845089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205779" cy="66693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89372" y="2348880"/>
            <a:ext cx="7427033" cy="1323439"/>
          </a:xfrm>
          <a:prstGeom prst="rect">
            <a:avLst/>
          </a:prstGeom>
          <a:noFill/>
        </p:spPr>
        <p:txBody>
          <a:bodyPr wrap="none" rtlCol="0">
            <a:spAutoFit/>
          </a:bodyPr>
          <a:lstStyle/>
          <a:p>
            <a:r>
              <a:rPr lang="ru-RU" sz="8000" dirty="0" smtClean="0">
                <a:solidFill>
                  <a:srgbClr val="C00000"/>
                </a:solidFill>
              </a:rPr>
              <a:t>Чтим и помним</a:t>
            </a:r>
            <a:endParaRPr lang="ru-RU" sz="8000" dirty="0">
              <a:solidFill>
                <a:srgbClr val="C00000"/>
              </a:solidFill>
            </a:endParaRPr>
          </a:p>
        </p:txBody>
      </p:sp>
    </p:spTree>
    <p:extLst>
      <p:ext uri="{BB962C8B-B14F-4D97-AF65-F5344CB8AC3E}">
        <p14:creationId xmlns:p14="http://schemas.microsoft.com/office/powerpoint/2010/main" val="3039119481"/>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436096" y="1603881"/>
            <a:ext cx="3096344" cy="4401205"/>
          </a:xfrm>
          <a:prstGeom prst="rect">
            <a:avLst/>
          </a:prstGeom>
        </p:spPr>
        <p:txBody>
          <a:bodyPr wrap="square">
            <a:spAutoFit/>
          </a:bodyPr>
          <a:lstStyle/>
          <a:p>
            <a:r>
              <a:rPr lang="ru-RU" sz="2000" b="1" i="1" dirty="0"/>
              <a:t>Сборник рассказов о подвигах советских людей в годы войны и в мирное время. Содержание: Лев Кассиль «Рассказ об отсутствующем», Николай Чуковский «В последние дни», Василий Песков «Солдатская медаль космонавта».</a:t>
            </a:r>
          </a:p>
          <a:p>
            <a:r>
              <a:rPr lang="ru-RU" sz="2000" dirty="0"/>
              <a:t/>
            </a:r>
            <a:br>
              <a:rPr lang="ru-RU" sz="2000" dirty="0"/>
            </a:br>
            <a:endParaRPr lang="ru-RU" sz="2000" dirty="0"/>
          </a:p>
        </p:txBody>
      </p:sp>
      <p:pic>
        <p:nvPicPr>
          <p:cNvPr id="12290" name="Picture 2" descr="https://knigirossii.ru/pictures/17/217/2564714_sbig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l="3832" t="2286" r="4956" b="2337"/>
          <a:stretch/>
        </p:blipFill>
        <p:spPr bwMode="auto">
          <a:xfrm>
            <a:off x="532478" y="476672"/>
            <a:ext cx="4170218" cy="6034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689401"/>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Час мужества"/>
          <p:cNvPicPr>
            <a:picLocks noChangeAspect="1" noChangeArrowheads="1"/>
          </p:cNvPicPr>
          <p:nvPr/>
        </p:nvPicPr>
        <p:blipFill>
          <a:blip r:embed="rId3" cstate="print"/>
          <a:srcRect/>
          <a:stretch>
            <a:fillRect/>
          </a:stretch>
        </p:blipFill>
        <p:spPr bwMode="auto">
          <a:xfrm>
            <a:off x="395536" y="627112"/>
            <a:ext cx="4672605" cy="5589240"/>
          </a:xfrm>
          <a:prstGeom prst="rect">
            <a:avLst/>
          </a:prstGeom>
          <a:noFill/>
        </p:spPr>
      </p:pic>
      <p:sp>
        <p:nvSpPr>
          <p:cNvPr id="2" name="Прямоугольник 1"/>
          <p:cNvSpPr/>
          <p:nvPr/>
        </p:nvSpPr>
        <p:spPr>
          <a:xfrm>
            <a:off x="5220072" y="980728"/>
            <a:ext cx="3384376" cy="3539430"/>
          </a:xfrm>
          <a:prstGeom prst="rect">
            <a:avLst/>
          </a:prstGeom>
        </p:spPr>
        <p:txBody>
          <a:bodyPr wrap="square">
            <a:spAutoFit/>
          </a:bodyPr>
          <a:lstStyle/>
          <a:p>
            <a:pPr algn="ctr"/>
            <a:r>
              <a:rPr lang="ru-RU" sz="3200" b="1" dirty="0"/>
              <a:t>В сборник вошли стихотворения и рассказы о Великой Отечественной войне</a:t>
            </a:r>
          </a:p>
        </p:txBody>
      </p:sp>
    </p:spTree>
    <p:extLst>
      <p:ext uri="{BB962C8B-B14F-4D97-AF65-F5344CB8AC3E}">
        <p14:creationId xmlns:p14="http://schemas.microsoft.com/office/powerpoint/2010/main" val="1569426177"/>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Владелец\Desktop\акции 2020\обзор книг о войне\обдожки книг о войне\10058256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620688"/>
            <a:ext cx="3888432" cy="550072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584964" y="1108890"/>
            <a:ext cx="3744416" cy="4524315"/>
          </a:xfrm>
          <a:prstGeom prst="rect">
            <a:avLst/>
          </a:prstGeom>
        </p:spPr>
        <p:txBody>
          <a:bodyPr wrap="square">
            <a:spAutoFit/>
          </a:bodyPr>
          <a:lstStyle/>
          <a:p>
            <a:pPr algn="ctr"/>
            <a:r>
              <a:rPr lang="ru-RU" sz="2400" b="1" dirty="0">
                <a:solidFill>
                  <a:schemeClr val="tx2"/>
                </a:solidFill>
                <a:latin typeface="Bookman Old Style" pitchFamily="18" charset="0"/>
              </a:rPr>
              <a:t>Каждый рассказ - это отдельная история, где повествуется о доблести, смелости и мужестве наших солдат. Здесь нет каких-то необычных историй - это все, что случалось ежедневно на </a:t>
            </a:r>
            <a:r>
              <a:rPr lang="ru-RU" sz="2400" b="1" dirty="0" smtClean="0">
                <a:solidFill>
                  <a:schemeClr val="tx2"/>
                </a:solidFill>
                <a:latin typeface="Bookman Old Style" pitchFamily="18" charset="0"/>
              </a:rPr>
              <a:t>передовой.</a:t>
            </a:r>
            <a:endParaRPr lang="ru-RU" sz="2400" dirty="0"/>
          </a:p>
        </p:txBody>
      </p:sp>
    </p:spTree>
    <p:extLst>
      <p:ext uri="{BB962C8B-B14F-4D97-AF65-F5344CB8AC3E}">
        <p14:creationId xmlns:p14="http://schemas.microsoft.com/office/powerpoint/2010/main" val="2275485130"/>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Владелец\Desktop\акции 2020\обзор книг о войне\обдожки книг о войне\pobeda_bud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647636"/>
            <a:ext cx="4227609" cy="560580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220072" y="990466"/>
            <a:ext cx="3528393" cy="5262979"/>
          </a:xfrm>
          <a:prstGeom prst="rect">
            <a:avLst/>
          </a:prstGeom>
        </p:spPr>
        <p:txBody>
          <a:bodyPr wrap="square">
            <a:spAutoFit/>
          </a:bodyPr>
          <a:lstStyle/>
          <a:p>
            <a:pPr algn="ctr"/>
            <a:r>
              <a:rPr lang="ru-RU" sz="2400" dirty="0"/>
              <a:t>Прочитав её, вы узнаете, какие мужественные, сильные и отважные лю­ди солдаты, лётчики, пехотинцы, танкисты, связисты, моряки, партизаны, как храбро сражались они во время Вели­кой Отечественной войны и как победи­ли фашистов. </a:t>
            </a:r>
            <a:br>
              <a:rPr lang="ru-RU" sz="2400" dirty="0"/>
            </a:br>
            <a:endParaRPr lang="ru-RU" sz="2400" dirty="0"/>
          </a:p>
        </p:txBody>
      </p:sp>
    </p:spTree>
    <p:extLst>
      <p:ext uri="{BB962C8B-B14F-4D97-AF65-F5344CB8AC3E}">
        <p14:creationId xmlns:p14="http://schemas.microsoft.com/office/powerpoint/2010/main" val="1328927843"/>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Владелец\Desktop\акции 2020\обзор книг о войне\обдожки книг о войне\CHas_muzhestv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581276"/>
            <a:ext cx="4656994" cy="582317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08870" y="1746820"/>
            <a:ext cx="3491880" cy="3046988"/>
          </a:xfrm>
          <a:prstGeom prst="rect">
            <a:avLst/>
          </a:prstGeom>
        </p:spPr>
        <p:txBody>
          <a:bodyPr wrap="square">
            <a:spAutoFit/>
          </a:bodyPr>
          <a:lstStyle/>
          <a:p>
            <a:pPr algn="ctr"/>
            <a:r>
              <a:rPr lang="ru-RU" sz="2400" dirty="0"/>
              <a:t>Главная мысль книги - это показать героизм и отвагу советских людей в годы войны, победа в которой досталась нашему народу совсем нелегко.</a:t>
            </a:r>
          </a:p>
        </p:txBody>
      </p:sp>
    </p:spTree>
    <p:extLst>
      <p:ext uri="{BB962C8B-B14F-4D97-AF65-F5344CB8AC3E}">
        <p14:creationId xmlns:p14="http://schemas.microsoft.com/office/powerpoint/2010/main" val="2205617884"/>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avatars.mds.yandex.net/get-pdb/2727674/11da78be-154a-475e-b8c7-7efc58e144fd/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31"/>
            <a:ext cx="9144000" cy="686562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Владелец\Desktop\акции 2020\обзор книг о войне\обдожки книг о войне\cgiirbis_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93903"/>
            <a:ext cx="4846828" cy="631725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508104" y="404664"/>
            <a:ext cx="3240360" cy="6001643"/>
          </a:xfrm>
          <a:prstGeom prst="rect">
            <a:avLst/>
          </a:prstGeom>
        </p:spPr>
        <p:txBody>
          <a:bodyPr wrap="square">
            <a:spAutoFit/>
          </a:bodyPr>
          <a:lstStyle/>
          <a:p>
            <a:pPr algn="ctr"/>
            <a:r>
              <a:rPr lang="ru-RU" sz="2400" dirty="0"/>
              <a:t>В хрестоматию вошли стихи и рассказы о войне, созданные известными отечественными поэтами и писателями, многие из которых сами прошли войну.</a:t>
            </a:r>
            <a:br>
              <a:rPr lang="ru-RU" sz="2400" dirty="0"/>
            </a:br>
            <a:r>
              <a:rPr lang="ru-RU" sz="2400" dirty="0"/>
              <a:t>Издание дополнено чёрно-белыми иллюстрациями лучших детских художников</a:t>
            </a:r>
            <a:br>
              <a:rPr lang="ru-RU" sz="2400" dirty="0"/>
            </a:br>
            <a:endParaRPr lang="ru-RU" sz="2400" dirty="0"/>
          </a:p>
        </p:txBody>
      </p:sp>
    </p:spTree>
    <p:extLst>
      <p:ext uri="{BB962C8B-B14F-4D97-AF65-F5344CB8AC3E}">
        <p14:creationId xmlns:p14="http://schemas.microsoft.com/office/powerpoint/2010/main" val="1451738387"/>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laycast.ru/uploads/2016/04/28/1845089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36" y="-453816"/>
            <a:ext cx="10068730" cy="7771247"/>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755576" y="1052736"/>
            <a:ext cx="8064896" cy="3785652"/>
          </a:xfrm>
          <a:prstGeom prst="rect">
            <a:avLst/>
          </a:prstGeom>
        </p:spPr>
        <p:txBody>
          <a:bodyPr wrap="square">
            <a:spAutoFit/>
          </a:bodyPr>
          <a:lstStyle/>
          <a:p>
            <a:r>
              <a:rPr lang="ru-RU" sz="4000" b="1" dirty="0" smtClean="0"/>
              <a:t>«Прошла </a:t>
            </a:r>
            <a:r>
              <a:rPr lang="ru-RU" sz="4000" b="1" dirty="0" err="1" smtClean="0"/>
              <a:t>война,прошла</a:t>
            </a:r>
            <a:r>
              <a:rPr lang="ru-RU" sz="4000" b="1" dirty="0" smtClean="0"/>
              <a:t> страда</a:t>
            </a:r>
            <a:r>
              <a:rPr lang="ru-RU" sz="4000" b="1" dirty="0"/>
              <a:t>,</a:t>
            </a:r>
          </a:p>
          <a:p>
            <a:r>
              <a:rPr lang="ru-RU" sz="4000" b="1" dirty="0"/>
              <a:t>Но боль взывает к людям :</a:t>
            </a:r>
          </a:p>
          <a:p>
            <a:r>
              <a:rPr lang="ru-RU" sz="4000" b="1" dirty="0"/>
              <a:t>Давайте, люди, никогда</a:t>
            </a:r>
          </a:p>
          <a:p>
            <a:r>
              <a:rPr lang="ru-RU" sz="4000" b="1" dirty="0"/>
              <a:t>Об этом не забудем …»</a:t>
            </a:r>
          </a:p>
          <a:p>
            <a:endParaRPr lang="ru-RU" sz="4000" b="1" dirty="0"/>
          </a:p>
          <a:p>
            <a:r>
              <a:rPr lang="ru-RU" sz="4000" b="1" dirty="0"/>
              <a:t> </a:t>
            </a:r>
            <a:r>
              <a:rPr lang="ru-RU" sz="4000" b="1" dirty="0" smtClean="0"/>
              <a:t>       А</a:t>
            </a:r>
            <a:r>
              <a:rPr lang="ru-RU" sz="4000" b="1" dirty="0"/>
              <a:t>. Твардовский</a:t>
            </a:r>
          </a:p>
        </p:txBody>
      </p:sp>
    </p:spTree>
    <p:extLst>
      <p:ext uri="{BB962C8B-B14F-4D97-AF65-F5344CB8AC3E}">
        <p14:creationId xmlns:p14="http://schemas.microsoft.com/office/powerpoint/2010/main" val="3936087806"/>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2.4|1.6|1.1"/>
</p:tagLst>
</file>

<file path=ppt/tags/tag2.xml><?xml version="1.0" encoding="utf-8"?>
<p:tagLst xmlns:a="http://schemas.openxmlformats.org/drawingml/2006/main" xmlns:r="http://schemas.openxmlformats.org/officeDocument/2006/relationships" xmlns:p="http://schemas.openxmlformats.org/presentationml/2006/main">
  <p:tag name="TIMING" val="|0.8|1.4|2.1|1.1|1.1|1.5"/>
</p:tagLst>
</file>

<file path=ppt/theme/theme1.xml><?xml version="1.0" encoding="utf-8"?>
<a:theme xmlns:a="http://schemas.openxmlformats.org/drawingml/2006/main" name="Воздушный поток">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874</TotalTime>
  <Words>1690</Words>
  <Application>Microsoft Office PowerPoint</Application>
  <PresentationFormat>Экран (4:3)</PresentationFormat>
  <Paragraphs>69</Paragraphs>
  <Slides>40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Валентина Осеева.   Васёк Трубачёв и его товарищи.</vt:lpstr>
      <vt:lpstr>Виктор Голявкин. Рисунки на асфальте.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Владелец</dc:creator>
  <cp:lastModifiedBy>Владелец</cp:lastModifiedBy>
  <cp:revision>65</cp:revision>
  <dcterms:created xsi:type="dcterms:W3CDTF">2020-02-17T10:24:53Z</dcterms:created>
  <dcterms:modified xsi:type="dcterms:W3CDTF">2020-06-17T10:43:05Z</dcterms:modified>
</cp:coreProperties>
</file>