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CB6D43-A209-41A5-8B48-2AC852990A52}" v="939" dt="2021-12-02T20:11:01.133"/>
    <p1510:client id="{B3BC09C0-013C-4B6D-A0BC-B2A1DDAB439E}" v="465" dt="2021-12-09T15:50:51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>
        <p:scale>
          <a:sx n="120" d="100"/>
          <a:sy n="120" d="100"/>
        </p:scale>
        <p:origin x="-12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82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D7DE-61AE-4BC6-A87E-9454F8FD646E}" type="datetimeFigureOut">
              <a:rPr lang="en-US" dirty="0"/>
              <a:t>8/3/2022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AA0FC-AF95-454C-A4E6-937690C7EE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2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76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6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6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6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8/3/2022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24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8/3/2022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1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9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4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20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6145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6542" y="2463065"/>
            <a:ext cx="10700083" cy="2924476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92D050"/>
                </a:solidFill>
                <a:cs typeface="Calibri Light"/>
              </a:rPr>
              <a:t>Викторина </a:t>
            </a:r>
            <a:r>
              <a:rPr lang="ru-RU" b="1" dirty="0">
                <a:solidFill>
                  <a:srgbClr val="92D050"/>
                </a:solidFill>
                <a:cs typeface="Calibri Light"/>
              </a:rPr>
              <a:t>Ленинградская </a:t>
            </a:r>
            <a:r>
              <a:rPr lang="ru-RU" b="1" dirty="0" smtClean="0">
                <a:solidFill>
                  <a:srgbClr val="92D050"/>
                </a:solidFill>
                <a:cs typeface="Calibri Light"/>
              </a:rPr>
              <a:t>область-95 лет</a:t>
            </a:r>
            <a:endParaRPr lang="ru-RU" b="1" dirty="0">
              <a:solidFill>
                <a:srgbClr val="92D050"/>
              </a:solidFill>
              <a:cs typeface="Calibri Ligh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97" y="290898"/>
            <a:ext cx="2538178" cy="2920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EE5C71-950B-45AE-B49E-7F7DAA4B0C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090738"/>
            <a:ext cx="5832475" cy="10652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1. Назовите город Ленинградской области носящий имя великого поэта. Как он назывался ранее?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1FAFC17-F01F-4A3F-89B0-FF3DE9D325A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5270500"/>
            <a:ext cx="5495925" cy="106680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ru-RU" sz="2400" dirty="0">
                <a:latin typeface="+mj-lt"/>
                <a:cs typeface="Calibri"/>
              </a:rPr>
              <a:t>Правильный ответ: Пушкин, Царское село</a:t>
            </a:r>
            <a:endParaRPr lang="ru-RU" sz="2400" dirty="0"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498409D-BDE0-4A41-9FE9-43BA01F49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38" y="1439187"/>
            <a:ext cx="5354955" cy="356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8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BE48C64-5364-4060-8928-FC052E77CD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39F791B-8515-4F50-9D32-45DD7676C0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966A6F95-73C3-44EC-9D80-3131D2D868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DC0CDD34-455E-4188-B6E6-C57A40E435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EE5C71-950B-45AE-B49E-7F7DAA4B0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3216" y="639097"/>
            <a:ext cx="4471432" cy="36993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>
                <a:solidFill>
                  <a:srgbClr val="92D050"/>
                </a:solidFill>
              </a:rPr>
              <a:t>2. В </a:t>
            </a:r>
            <a:r>
              <a:rPr lang="en-US" sz="3200" b="1" dirty="0" err="1">
                <a:solidFill>
                  <a:srgbClr val="92D050"/>
                </a:solidFill>
              </a:rPr>
              <a:t>каком</a:t>
            </a:r>
            <a:r>
              <a:rPr lang="en-US" sz="3200" b="1" dirty="0">
                <a:solidFill>
                  <a:srgbClr val="92D050"/>
                </a:solidFill>
              </a:rPr>
              <a:t> </a:t>
            </a:r>
            <a:r>
              <a:rPr lang="en-US" sz="3200" b="1" dirty="0" err="1">
                <a:solidFill>
                  <a:srgbClr val="92D050"/>
                </a:solidFill>
              </a:rPr>
              <a:t>городе</a:t>
            </a:r>
            <a:r>
              <a:rPr lang="en-US" sz="3200" b="1" dirty="0">
                <a:solidFill>
                  <a:srgbClr val="92D050"/>
                </a:solidFill>
              </a:rPr>
              <a:t> с 1927 г. </a:t>
            </a:r>
            <a:r>
              <a:rPr lang="en-US" sz="3200" b="1" dirty="0" err="1">
                <a:solidFill>
                  <a:srgbClr val="92D050"/>
                </a:solidFill>
              </a:rPr>
              <a:t>успешно</a:t>
            </a:r>
            <a:r>
              <a:rPr lang="en-US" sz="3200" b="1" dirty="0">
                <a:solidFill>
                  <a:srgbClr val="92D050"/>
                </a:solidFill>
              </a:rPr>
              <a:t> </a:t>
            </a:r>
            <a:r>
              <a:rPr lang="en-US" sz="3200" b="1" dirty="0" err="1">
                <a:solidFill>
                  <a:srgbClr val="92D050"/>
                </a:solidFill>
              </a:rPr>
              <a:t>работает</a:t>
            </a:r>
            <a:r>
              <a:rPr lang="en-US" sz="3200" b="1" dirty="0">
                <a:solidFill>
                  <a:srgbClr val="92D050"/>
                </a:solidFill>
              </a:rPr>
              <a:t> 1-ая </a:t>
            </a:r>
            <a:r>
              <a:rPr lang="en-US" sz="3200" b="1" dirty="0" err="1">
                <a:solidFill>
                  <a:srgbClr val="92D050"/>
                </a:solidFill>
              </a:rPr>
              <a:t>российская</a:t>
            </a:r>
            <a:r>
              <a:rPr lang="en-US" sz="3200" b="1" dirty="0">
                <a:solidFill>
                  <a:srgbClr val="92D050"/>
                </a:solidFill>
              </a:rPr>
              <a:t> </a:t>
            </a:r>
            <a:r>
              <a:rPr lang="en-US" sz="3200" b="1" dirty="0" err="1">
                <a:solidFill>
                  <a:srgbClr val="92D050"/>
                </a:solidFill>
              </a:rPr>
              <a:t>гидроэлектростанция</a:t>
            </a:r>
            <a:r>
              <a:rPr lang="en-US" sz="3200" b="1" dirty="0">
                <a:solidFill>
                  <a:srgbClr val="92D050"/>
                </a:solidFill>
              </a:rPr>
              <a:t>?</a:t>
            </a:r>
            <a:endParaRPr lang="en-US" sz="3200" b="1" dirty="0">
              <a:solidFill>
                <a:srgbClr val="92D050"/>
              </a:solidFill>
              <a:cs typeface="Calibri Light"/>
            </a:endParaRPr>
          </a:p>
          <a:p>
            <a:pPr marL="571500" indent="-571500">
              <a:buFont typeface="Wingdings"/>
              <a:buChar char="§"/>
            </a:pPr>
            <a:r>
              <a:rPr lang="en-US" sz="3200" b="1" dirty="0" err="1">
                <a:solidFill>
                  <a:srgbClr val="92D050"/>
                </a:solidFill>
              </a:rPr>
              <a:t>Волхов</a:t>
            </a:r>
            <a:endParaRPr lang="en-US" sz="3200" b="1" dirty="0">
              <a:solidFill>
                <a:srgbClr val="92D050"/>
              </a:solidFill>
              <a:cs typeface="Calibri Light"/>
            </a:endParaRPr>
          </a:p>
          <a:p>
            <a:pPr marL="571500" indent="-571500">
              <a:buFont typeface="Wingdings"/>
              <a:buChar char="§"/>
            </a:pPr>
            <a:r>
              <a:rPr lang="en-US" sz="3200" b="1" dirty="0" err="1">
                <a:solidFill>
                  <a:srgbClr val="92D050"/>
                </a:solidFill>
              </a:rPr>
              <a:t>Тосно</a:t>
            </a:r>
            <a:endParaRPr lang="en-US" sz="3200" b="1" dirty="0">
              <a:solidFill>
                <a:srgbClr val="92D050"/>
              </a:solidFill>
              <a:cs typeface="Calibri Light"/>
            </a:endParaRPr>
          </a:p>
          <a:p>
            <a:pPr marL="571500" indent="-571500">
              <a:buFont typeface="Wingdings"/>
              <a:buChar char="§"/>
            </a:pPr>
            <a:r>
              <a:rPr lang="en-US" sz="3200" b="1" dirty="0" err="1">
                <a:solidFill>
                  <a:srgbClr val="92D050"/>
                </a:solidFill>
              </a:rPr>
              <a:t>Кировск</a:t>
            </a:r>
            <a:endParaRPr lang="en-US" sz="3200" b="1" dirty="0" err="1">
              <a:solidFill>
                <a:srgbClr val="92D050"/>
              </a:solidFill>
              <a:cs typeface="Calibri Light"/>
            </a:endParaRPr>
          </a:p>
          <a:p>
            <a:endParaRPr lang="en-US" sz="2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1FAFC17-F01F-4A3F-89B0-FF3DE9D32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6268" y="4468989"/>
            <a:ext cx="3992832" cy="12252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cap="all" spc="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Правильный</a:t>
            </a:r>
            <a:r>
              <a:rPr lang="en-US" sz="2400" b="1" cap="all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400" b="1" cap="all" spc="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ответ</a:t>
            </a:r>
            <a:r>
              <a:rPr lang="en-US" sz="2400" b="1" cap="all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: </a:t>
            </a:r>
            <a:r>
              <a:rPr lang="en-US" sz="2400" b="1" cap="all" spc="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Волхов</a:t>
            </a:r>
            <a:endParaRPr lang="en-US" sz="2400" b="1" cap="all" spc="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Calibri Light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381C2058-47F2-4937-AFC4-04B58EC1A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B0E089E-E773-40BF-B966-E1B54156C3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16A56A1B-DB74-41DA-B78B-0C762EE7B6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E3E75C4-7262-4F56-8FD7-BAE1DABCC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94" y="957358"/>
            <a:ext cx="5755177" cy="43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2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38D888-5741-4BBD-973C-BC674787C1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519363"/>
            <a:ext cx="10058400" cy="145097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3. Чему посвящен ежегодный осенний фестиваль, проходящий в Лодейном Поле?</a:t>
            </a:r>
            <a:endParaRPr lang="ru-RU" b="1" dirty="0">
              <a:solidFill>
                <a:srgbClr val="92D050"/>
              </a:solidFill>
              <a:cs typeface="Calibri Light" panose="020F0302020204030204"/>
            </a:endParaRPr>
          </a:p>
          <a:p>
            <a:pPr marL="685800" indent="-685800">
              <a:buFont typeface="Arial"/>
              <a:buChar char="•"/>
            </a:pPr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Клюкве</a:t>
            </a:r>
            <a:endParaRPr lang="ru-RU" b="1" dirty="0">
              <a:solidFill>
                <a:srgbClr val="92D050"/>
              </a:solidFill>
              <a:cs typeface="Calibri Light" panose="020F0302020204030204"/>
            </a:endParaRPr>
          </a:p>
          <a:p>
            <a:pPr marL="685800" indent="-685800">
              <a:buFont typeface="Arial"/>
              <a:buChar char="•"/>
            </a:pPr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Боровику</a:t>
            </a:r>
            <a:endParaRPr lang="ru-RU" b="1" dirty="0">
              <a:solidFill>
                <a:srgbClr val="92D050"/>
              </a:solidFill>
              <a:cs typeface="Calibri Light" panose="020F0302020204030204"/>
            </a:endParaRPr>
          </a:p>
          <a:p>
            <a:pPr marL="685800" indent="-685800">
              <a:buFont typeface="Arial"/>
              <a:buChar char="•"/>
            </a:pPr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Капусте</a:t>
            </a:r>
            <a:endParaRPr lang="ru-RU" dirty="0">
              <a:solidFill>
                <a:srgbClr val="92D050"/>
              </a:solidFill>
              <a:cs typeface="Calibri Light"/>
            </a:endParaRPr>
          </a:p>
          <a:p>
            <a:endParaRPr lang="ru-RU" dirty="0"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20ED213-6D97-47A7-AB63-005294AA453E}"/>
              </a:ext>
            </a:extLst>
          </p:cNvPr>
          <p:cNvSpPr txBox="1"/>
          <p:nvPr/>
        </p:nvSpPr>
        <p:spPr>
          <a:xfrm>
            <a:off x="154585" y="5622224"/>
            <a:ext cx="450783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ПРАВИЛЬНЫЙ ОТВЕТ: БОРОВИКУ</a:t>
            </a:r>
            <a:endParaRPr lang="en-US" dirty="0">
              <a:cs typeface="Calibri"/>
            </a:endParaRPr>
          </a:p>
        </p:txBody>
      </p:sp>
      <p:pic>
        <p:nvPicPr>
          <p:cNvPr id="4" name="Рисунок 4" descr="Изображение выглядит как трава, человек, внешний, групп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3233877-68FE-4099-AEF9-E3EFD2BB3B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768" y="1845733"/>
            <a:ext cx="6513094" cy="43429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479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8CB2993-C355-4875-B0C1-077741F53CCE}"/>
              </a:ext>
            </a:extLst>
          </p:cNvPr>
          <p:cNvSpPr txBox="1"/>
          <p:nvPr/>
        </p:nvSpPr>
        <p:spPr>
          <a:xfrm>
            <a:off x="222638" y="5347"/>
            <a:ext cx="1117527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dirty="0">
                <a:solidFill>
                  <a:srgbClr val="92D050"/>
                </a:solidFill>
              </a:rPr>
              <a:t>4. </a:t>
            </a:r>
            <a:r>
              <a:rPr lang="en-US" sz="4800" b="1" dirty="0">
                <a:solidFill>
                  <a:srgbClr val="92D050"/>
                </a:solidFill>
                <a:ea typeface="+mn-lt"/>
                <a:cs typeface="+mn-lt"/>
              </a:rPr>
              <a:t>В </a:t>
            </a:r>
            <a:r>
              <a:rPr lang="en-US" sz="4800" b="1" dirty="0" err="1">
                <a:solidFill>
                  <a:srgbClr val="92D050"/>
                </a:solidFill>
                <a:ea typeface="+mn-lt"/>
                <a:cs typeface="+mn-lt"/>
              </a:rPr>
              <a:t>каком</a:t>
            </a:r>
            <a:r>
              <a:rPr lang="en-US" sz="4800" b="1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sz="4800" b="1" dirty="0" err="1">
                <a:solidFill>
                  <a:srgbClr val="92D050"/>
                </a:solidFill>
                <a:ea typeface="+mn-lt"/>
                <a:cs typeface="+mn-lt"/>
              </a:rPr>
              <a:t>году</a:t>
            </a:r>
            <a:r>
              <a:rPr lang="en-US" sz="4800" b="1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sz="4800" b="1" dirty="0" err="1">
                <a:solidFill>
                  <a:srgbClr val="92D050"/>
                </a:solidFill>
                <a:ea typeface="+mn-lt"/>
                <a:cs typeface="+mn-lt"/>
              </a:rPr>
              <a:t>был</a:t>
            </a:r>
            <a:r>
              <a:rPr lang="en-US" sz="4800" b="1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sz="4800" b="1" dirty="0" err="1">
                <a:solidFill>
                  <a:srgbClr val="92D050"/>
                </a:solidFill>
                <a:ea typeface="+mn-lt"/>
                <a:cs typeface="+mn-lt"/>
              </a:rPr>
              <a:t>основан</a:t>
            </a:r>
            <a:r>
              <a:rPr lang="en-US" sz="4800" b="1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sz="4800" b="1" dirty="0" err="1">
                <a:solidFill>
                  <a:srgbClr val="92D050"/>
                </a:solidFill>
                <a:ea typeface="+mn-lt"/>
                <a:cs typeface="+mn-lt"/>
              </a:rPr>
              <a:t>город</a:t>
            </a:r>
            <a:r>
              <a:rPr lang="en-US" sz="4800" b="1" dirty="0">
                <a:solidFill>
                  <a:srgbClr val="92D050"/>
                </a:solidFill>
                <a:ea typeface="+mn-lt"/>
                <a:cs typeface="+mn-lt"/>
              </a:rPr>
              <a:t> </a:t>
            </a:r>
            <a:r>
              <a:rPr lang="en-US" sz="4800" b="1" dirty="0" err="1">
                <a:solidFill>
                  <a:srgbClr val="92D050"/>
                </a:solidFill>
                <a:ea typeface="+mn-lt"/>
                <a:cs typeface="+mn-lt"/>
              </a:rPr>
              <a:t>Выборг</a:t>
            </a:r>
            <a:r>
              <a:rPr lang="en-US" sz="4800" b="1" dirty="0">
                <a:solidFill>
                  <a:srgbClr val="92D050"/>
                </a:solidFill>
                <a:ea typeface="+mn-lt"/>
                <a:cs typeface="+mn-lt"/>
              </a:rPr>
              <a:t>?</a:t>
            </a:r>
            <a:endParaRPr lang="en-US" sz="4800" b="1" dirty="0">
              <a:solidFill>
                <a:srgbClr val="92D050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F914560-8DBC-45A8-9CD1-3FF40290C5F2}"/>
              </a:ext>
            </a:extLst>
          </p:cNvPr>
          <p:cNvSpPr txBox="1"/>
          <p:nvPr/>
        </p:nvSpPr>
        <p:spPr>
          <a:xfrm>
            <a:off x="2942101" y="5730612"/>
            <a:ext cx="505593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ПРАВИЛЬНЫЙ </a:t>
            </a:r>
            <a:r>
              <a:rPr lang="en-US" sz="2400" dirty="0" smtClean="0"/>
              <a:t>ОТВЕТ</a:t>
            </a:r>
            <a:r>
              <a:rPr lang="en-US" sz="2400" dirty="0" smtClean="0">
                <a:latin typeface="+mj-lt"/>
              </a:rPr>
              <a:t>: В 1293 ГОДУ</a:t>
            </a:r>
            <a:endParaRPr lang="en-US" sz="2400" dirty="0">
              <a:latin typeface="+mj-lt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2610F8B-A218-4D29-981E-8AC52901F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845" y="1455055"/>
            <a:ext cx="5216449" cy="420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8B1735-3B4F-469D-A56C-068531219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4" y="848077"/>
            <a:ext cx="10058400" cy="1450757"/>
          </a:xfrm>
        </p:spPr>
        <p:txBody>
          <a:bodyPr vert="horz" lIns="91440" tIns="45720" rIns="91440" bIns="45720" rtlCol="0" anchor="b">
            <a:noAutofit/>
          </a:bodyPr>
          <a:lstStyle/>
          <a:p>
            <a:endParaRPr lang="ru-RU" dirty="0"/>
          </a:p>
          <a:p>
            <a:endParaRPr lang="ru-RU" sz="4900" b="1" dirty="0">
              <a:cs typeface="Calibri Light"/>
            </a:endParaRPr>
          </a:p>
          <a:p>
            <a:r>
              <a:rPr lang="ru-RU" sz="4900" b="1" dirty="0">
                <a:solidFill>
                  <a:srgbClr val="92D050"/>
                </a:solidFill>
                <a:ea typeface="+mj-lt"/>
                <a:cs typeface="+mj-lt"/>
              </a:rPr>
              <a:t>5.</a:t>
            </a:r>
            <a:r>
              <a:rPr lang="ru-RU" sz="4900" b="1" dirty="0">
                <a:ea typeface="+mj-lt"/>
                <a:cs typeface="+mj-lt"/>
              </a:rPr>
              <a:t> </a:t>
            </a:r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Со сколькими странами граничит Ленинградская область</a:t>
            </a:r>
            <a:r>
              <a:rPr lang="ru-RU" sz="4900" b="1" dirty="0">
                <a:solidFill>
                  <a:srgbClr val="92D050"/>
                </a:solidFill>
                <a:ea typeface="+mj-lt"/>
                <a:cs typeface="+mj-lt"/>
              </a:rPr>
              <a:t>?</a:t>
            </a:r>
            <a:endParaRPr lang="ru-RU" sz="4900" b="1" dirty="0">
              <a:solidFill>
                <a:srgbClr val="92D050"/>
              </a:solidFill>
            </a:endParaRPr>
          </a:p>
          <a:p>
            <a:endParaRPr lang="ru-RU" dirty="0"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045B67A-A39B-44B5-B52E-DD113BC8A2FF}"/>
              </a:ext>
            </a:extLst>
          </p:cNvPr>
          <p:cNvSpPr txBox="1"/>
          <p:nvPr/>
        </p:nvSpPr>
        <p:spPr>
          <a:xfrm>
            <a:off x="299453" y="1890295"/>
            <a:ext cx="50960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ПРАВИЛЬНЫЙ ОТВЕТ: С ДВУМЯ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353963E-0D8E-4BDD-8E7B-7C4A17CCE011}"/>
              </a:ext>
            </a:extLst>
          </p:cNvPr>
          <p:cNvSpPr txBox="1"/>
          <p:nvPr/>
        </p:nvSpPr>
        <p:spPr>
          <a:xfrm>
            <a:off x="780716" y="5566610"/>
            <a:ext cx="461477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/>
              <a:t>Финляндская</a:t>
            </a:r>
            <a:r>
              <a:rPr lang="en-US" sz="2800" dirty="0"/>
              <a:t> </a:t>
            </a:r>
            <a:r>
              <a:rPr lang="en-US" sz="2800" err="1"/>
              <a:t>Республика</a:t>
            </a:r>
            <a:endParaRPr lang="en-US" sz="2800" err="1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D99240F-479A-4F26-91E3-1D849474D405}"/>
              </a:ext>
            </a:extLst>
          </p:cNvPr>
          <p:cNvSpPr txBox="1"/>
          <p:nvPr/>
        </p:nvSpPr>
        <p:spPr>
          <a:xfrm>
            <a:off x="6890085" y="5566610"/>
            <a:ext cx="385277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>
                <a:cs typeface="Calibri"/>
              </a:rPr>
              <a:t>Эстонская</a:t>
            </a:r>
            <a:r>
              <a:rPr lang="en-US" sz="2800" dirty="0">
                <a:cs typeface="Calibri"/>
              </a:rPr>
              <a:t> </a:t>
            </a:r>
            <a:r>
              <a:rPr lang="en-US" sz="2800" err="1">
                <a:cs typeface="Calibri"/>
              </a:rPr>
              <a:t>Республика</a:t>
            </a:r>
            <a:endParaRPr lang="en-US" sz="2800">
              <a:cs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1930381-0904-4D8F-8E57-AEA27D001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23" y="2718284"/>
            <a:ext cx="3686175" cy="24288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281D156-0458-4F23-996A-81B732CE2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661" y="2602868"/>
            <a:ext cx="4232202" cy="264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8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7581F5D-010D-43DD-BA60-305D4AAFCCA5}"/>
              </a:ext>
            </a:extLst>
          </p:cNvPr>
          <p:cNvSpPr txBox="1"/>
          <p:nvPr/>
        </p:nvSpPr>
        <p:spPr>
          <a:xfrm>
            <a:off x="6305384" y="5465981"/>
            <a:ext cx="505321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+mj-lt"/>
              </a:rPr>
              <a:t>ПРАВИЛЬНЫЙ ОТВЕТ: В НЕБОЛЬШОМ ГОРОДЕ ТОСНО</a:t>
            </a:r>
            <a:endParaRPr lang="ru-RU" sz="2400" dirty="0">
              <a:latin typeface="+mj-lt"/>
              <a:cs typeface="Calibri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29C928-9E60-4EB6-9D89-3C0A5981CF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0904" y="0"/>
            <a:ext cx="10058400" cy="14509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6. В Ленинградской области есть настоящий водопад. Где он расположен?</a:t>
            </a:r>
            <a:endParaRPr lang="ru-RU" b="1" dirty="0">
              <a:solidFill>
                <a:srgbClr val="92D050"/>
              </a:solidFill>
              <a:cs typeface="Calibri Ligh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A9E741-53CF-4973-A59A-2E6657490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983" y="1682225"/>
            <a:ext cx="5605669" cy="378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0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C17120-9421-45E6-9DD6-08FA2869C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122" y="874814"/>
            <a:ext cx="10887242" cy="1450757"/>
          </a:xfrm>
        </p:spPr>
        <p:txBody>
          <a:bodyPr vert="horz" lIns="91440" tIns="45720" rIns="91440" bIns="45720" rtlCol="0" anchor="b">
            <a:noAutofit/>
          </a:bodyPr>
          <a:lstStyle/>
          <a:p>
            <a:endParaRPr lang="ru-RU" dirty="0"/>
          </a:p>
          <a:p>
            <a:endParaRPr lang="ru-RU" sz="4900" b="1" dirty="0">
              <a:cs typeface="Calibri Light"/>
            </a:endParaRPr>
          </a:p>
          <a:p>
            <a:r>
              <a:rPr lang="ru-RU" sz="4900" b="1" dirty="0">
                <a:solidFill>
                  <a:srgbClr val="92D050"/>
                </a:solidFill>
                <a:ea typeface="+mj-lt"/>
                <a:cs typeface="+mj-lt"/>
              </a:rPr>
              <a:t>7. Что изображено на гербе Ленинградской области?</a:t>
            </a:r>
            <a:endParaRPr lang="ru-RU" dirty="0">
              <a:solidFill>
                <a:srgbClr val="92D050"/>
              </a:solidFill>
              <a:cs typeface="Calibri Light"/>
            </a:endParaRPr>
          </a:p>
          <a:p>
            <a:endParaRPr lang="ru-RU" dirty="0"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1B2C785-12A9-4F8C-813F-8B3904A8C0EB}"/>
              </a:ext>
            </a:extLst>
          </p:cNvPr>
          <p:cNvSpPr txBox="1"/>
          <p:nvPr/>
        </p:nvSpPr>
        <p:spPr>
          <a:xfrm>
            <a:off x="6026856" y="5488655"/>
            <a:ext cx="582058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+mj-lt"/>
              </a:rPr>
              <a:t>ПРАВИЛЬНЫЙ ОТВЕТ: ЯКОРЬ И КЛЮЧ</a:t>
            </a:r>
            <a:endParaRPr lang="en-US" sz="2400" dirty="0">
              <a:latin typeface="+mj-lt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DE4B8D6-4917-4C08-8A33-79BDC297D208}"/>
              </a:ext>
            </a:extLst>
          </p:cNvPr>
          <p:cNvSpPr txBox="1"/>
          <p:nvPr/>
        </p:nvSpPr>
        <p:spPr>
          <a:xfrm>
            <a:off x="1055083" y="1955681"/>
            <a:ext cx="4093410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err="1"/>
              <a:t>Символ</a:t>
            </a:r>
            <a:r>
              <a:rPr lang="en-US" sz="3200" dirty="0"/>
              <a:t> </a:t>
            </a:r>
            <a:r>
              <a:rPr lang="en-US" sz="3200" dirty="0" err="1"/>
              <a:t>Ленинградской</a:t>
            </a:r>
            <a:r>
              <a:rPr lang="en-US" sz="3200" dirty="0"/>
              <a:t> </a:t>
            </a:r>
            <a:r>
              <a:rPr lang="en-US" sz="3200" dirty="0" err="1"/>
              <a:t>области</a:t>
            </a:r>
            <a:r>
              <a:rPr lang="en-US" sz="3200" dirty="0"/>
              <a:t> </a:t>
            </a:r>
            <a:r>
              <a:rPr lang="en-US" sz="3200" dirty="0" err="1"/>
              <a:t>Российской</a:t>
            </a:r>
            <a:r>
              <a:rPr lang="en-US" sz="3200" dirty="0"/>
              <a:t> </a:t>
            </a:r>
            <a:r>
              <a:rPr lang="en-US" sz="3200" dirty="0" err="1"/>
              <a:t>Федерации</a:t>
            </a:r>
            <a:r>
              <a:rPr lang="en-US" sz="3200" dirty="0"/>
              <a:t>, </a:t>
            </a:r>
            <a:r>
              <a:rPr lang="en-US" sz="3200" dirty="0" err="1"/>
              <a:t>утверждён</a:t>
            </a:r>
            <a:r>
              <a:rPr lang="en-US" sz="3200" dirty="0"/>
              <a:t> 9 </a:t>
            </a:r>
            <a:r>
              <a:rPr lang="en-US" sz="3200" dirty="0" err="1"/>
              <a:t>декабря</a:t>
            </a:r>
            <a:r>
              <a:rPr lang="en-US" sz="3200" dirty="0"/>
              <a:t> 1997 </a:t>
            </a:r>
            <a:r>
              <a:rPr lang="en-US" sz="3200" dirty="0" err="1"/>
              <a:t>года</a:t>
            </a:r>
            <a:endParaRPr lang="en-US" sz="3200" dirty="0">
              <a:cs typeface="Calibr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9609DAA3-8F2B-442D-9A33-8354615A7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704" y="1863608"/>
            <a:ext cx="4600172" cy="333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91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B32983-0471-48D9-9E71-77EF24743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28" y="286603"/>
            <a:ext cx="10967452" cy="142402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8.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Кого из редких парнокопытных животных разводят в поселке Токсово?</a:t>
            </a:r>
            <a:endParaRPr lang="ru-RU" b="1" dirty="0">
              <a:solidFill>
                <a:srgbClr val="92D050"/>
              </a:solidFill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55AAC40-00AC-4B43-8CD3-45D071A5E6BE}"/>
              </a:ext>
            </a:extLst>
          </p:cNvPr>
          <p:cNvSpPr txBox="1"/>
          <p:nvPr/>
        </p:nvSpPr>
        <p:spPr>
          <a:xfrm>
            <a:off x="326189" y="4911558"/>
            <a:ext cx="412014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+mj-lt"/>
              </a:rPr>
              <a:t>ПРАВИЛЬНЫЙ ОТВЕТ: ЗУБРОБИЗОНОВ</a:t>
            </a:r>
            <a:endParaRPr lang="en-US" sz="2400" dirty="0">
              <a:latin typeface="+mj-lt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06EC59-71C5-43B4-8F68-1DD1D315D65C}"/>
              </a:ext>
            </a:extLst>
          </p:cNvPr>
          <p:cNvSpPr txBox="1"/>
          <p:nvPr/>
        </p:nvSpPr>
        <p:spPr>
          <a:xfrm>
            <a:off x="192505" y="1796716"/>
            <a:ext cx="403993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4000" dirty="0" err="1">
                <a:solidFill>
                  <a:srgbClr val="92D050"/>
                </a:solidFill>
              </a:rPr>
              <a:t>Зубробизон</a:t>
            </a:r>
            <a:endParaRPr lang="en-US" sz="4000" dirty="0">
              <a:solidFill>
                <a:srgbClr val="92D050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4000" dirty="0" err="1">
                <a:solidFill>
                  <a:srgbClr val="92D050"/>
                </a:solidFill>
              </a:rPr>
              <a:t>Овцебык</a:t>
            </a:r>
            <a:endParaRPr lang="en-US" sz="4000" dirty="0">
              <a:solidFill>
                <a:srgbClr val="92D050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4000" dirty="0" err="1">
                <a:solidFill>
                  <a:srgbClr val="92D050"/>
                </a:solidFill>
              </a:rPr>
              <a:t>Зебуяк</a:t>
            </a:r>
            <a:endParaRPr lang="en-US" sz="3200" dirty="0">
              <a:solidFill>
                <a:srgbClr val="92D050"/>
              </a:solidFill>
              <a:cs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2E01838-67A0-45CA-ACFF-232277532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728" y="2238375"/>
            <a:ext cx="4898670" cy="326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9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B32983-0471-48D9-9E71-77EF247437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14400"/>
            <a:ext cx="10968038" cy="142398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92D050"/>
                </a:solidFill>
                <a:cs typeface="Calibri Light"/>
              </a:rPr>
              <a:t>9. </a:t>
            </a:r>
            <a:r>
              <a:rPr lang="ru-RU" b="1" dirty="0">
                <a:solidFill>
                  <a:srgbClr val="92D050"/>
                </a:solidFill>
                <a:ea typeface="+mj-lt"/>
                <a:cs typeface="+mj-lt"/>
              </a:rPr>
              <a:t>Кто из малочисленных народностей России, относящийся к финно-угорской группе, проживает на северо-востоке Ленинградской области?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55AAC40-00AC-4B43-8CD3-45D071A5E6BE}"/>
              </a:ext>
            </a:extLst>
          </p:cNvPr>
          <p:cNvSpPr txBox="1"/>
          <p:nvPr/>
        </p:nvSpPr>
        <p:spPr>
          <a:xfrm>
            <a:off x="643148" y="4849320"/>
            <a:ext cx="412014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ПРАВИЛЬНЫЙ ОТВЕТ: ВЕПСЫ</a:t>
            </a:r>
            <a:endParaRPr lang="en-US" sz="2800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A2A5CA6-53AB-42D9-A312-50FF6C1AD16F}"/>
              </a:ext>
            </a:extLst>
          </p:cNvPr>
          <p:cNvSpPr txBox="1"/>
          <p:nvPr/>
        </p:nvSpPr>
        <p:spPr>
          <a:xfrm>
            <a:off x="179137" y="2344821"/>
            <a:ext cx="274320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4000" dirty="0" err="1">
                <a:solidFill>
                  <a:srgbClr val="92D050"/>
                </a:solidFill>
              </a:rPr>
              <a:t>Манси</a:t>
            </a:r>
            <a:endParaRPr lang="ru-RU" sz="4000" dirty="0" err="1">
              <a:solidFill>
                <a:srgbClr val="92D050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4000" dirty="0" err="1">
                <a:solidFill>
                  <a:srgbClr val="92D050"/>
                </a:solidFill>
              </a:rPr>
              <a:t>Вепсы</a:t>
            </a:r>
            <a:endParaRPr lang="ru-RU" sz="4000" dirty="0" err="1">
              <a:solidFill>
                <a:srgbClr val="92D050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4000" dirty="0" err="1">
                <a:solidFill>
                  <a:srgbClr val="92D050"/>
                </a:solidFill>
              </a:rPr>
              <a:t>Шорцы</a:t>
            </a:r>
            <a:endParaRPr lang="ru-RU" sz="4000" dirty="0" err="1">
              <a:solidFill>
                <a:srgbClr val="92D050"/>
              </a:solidFill>
              <a:cs typeface="Calibri"/>
            </a:endParaRPr>
          </a:p>
        </p:txBody>
      </p:sp>
      <p:pic>
        <p:nvPicPr>
          <p:cNvPr id="6" name="Рисунок 6" descr="Изображение выглядит как человек, носит, внешний, цветной&#10;&#10;Автоматически созданное описание">
            <a:extLst>
              <a:ext uri="{FF2B5EF4-FFF2-40B4-BE49-F238E27FC236}">
                <a16:creationId xmlns:a16="http://schemas.microsoft.com/office/drawing/2014/main" xmlns="" id="{205B1712-855E-4DC1-9D8B-3F19380A4C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5971" y="2201348"/>
            <a:ext cx="4691735" cy="3118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436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130</Words>
  <Application>Microsoft Office PowerPoint</Application>
  <PresentationFormat>Произвольный</PresentationFormat>
  <Paragraphs>38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Retrospect</vt:lpstr>
      <vt:lpstr>Викторина Ленинградская область-95 лет</vt:lpstr>
      <vt:lpstr>1. Назовите город Ленинградской области носящий имя великого поэта. Как он назывался ранее?</vt:lpstr>
      <vt:lpstr>2. В каком городе с 1927 г. успешно работает 1-ая российская гидроэлектростанция? Волхов Тосно Кировск </vt:lpstr>
      <vt:lpstr>3. Чему посвящен ежегодный осенний фестиваль, проходящий в Лодейном Поле? Клюкве Боровику Капусте </vt:lpstr>
      <vt:lpstr>Презентация PowerPoint</vt:lpstr>
      <vt:lpstr>  5. Со сколькими странами граничит Ленинградская область? </vt:lpstr>
      <vt:lpstr>6. В Ленинградской области есть настоящий водопад. Где он расположен?</vt:lpstr>
      <vt:lpstr>  7. Что изображено на гербе Ленинградской области? </vt:lpstr>
      <vt:lpstr>8. Кого из редких парнокопытных животных разводят в поселке Токсово?</vt:lpstr>
      <vt:lpstr>9. Кто из малочисленных народностей России, относящийся к финно-угорской группе, проживает на северо-востоке Ленинградской области?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Нестерович</dc:creator>
  <cp:lastModifiedBy>Владелец</cp:lastModifiedBy>
  <cp:revision>356</cp:revision>
  <dcterms:created xsi:type="dcterms:W3CDTF">2021-12-02T18:41:07Z</dcterms:created>
  <dcterms:modified xsi:type="dcterms:W3CDTF">2022-08-03T09:57:41Z</dcterms:modified>
</cp:coreProperties>
</file>