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7" r:id="rId4"/>
    <p:sldId id="269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>
        <p:scale>
          <a:sx n="100" d="100"/>
          <a:sy n="100" d="100"/>
        </p:scale>
        <p:origin x="-1944" y="-3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631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F481-D5DB-4B2C-802E-6DBFB0DBAD63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C1853-B1B7-44FF-8D2D-0A205525C8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93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F481-D5DB-4B2C-802E-6DBFB0DBAD63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C1853-B1B7-44FF-8D2D-0A205525C8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566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F481-D5DB-4B2C-802E-6DBFB0DBAD63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C1853-B1B7-44FF-8D2D-0A205525C8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432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F481-D5DB-4B2C-802E-6DBFB0DBAD63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C1853-B1B7-44FF-8D2D-0A205525C8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26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F481-D5DB-4B2C-802E-6DBFB0DBAD63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C1853-B1B7-44FF-8D2D-0A205525C8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262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F481-D5DB-4B2C-802E-6DBFB0DBAD63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C1853-B1B7-44FF-8D2D-0A205525C8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142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F481-D5DB-4B2C-802E-6DBFB0DBAD63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C1853-B1B7-44FF-8D2D-0A205525C8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4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F481-D5DB-4B2C-802E-6DBFB0DBAD63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C1853-B1B7-44FF-8D2D-0A205525C8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444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F481-D5DB-4B2C-802E-6DBFB0DBAD63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C1853-B1B7-44FF-8D2D-0A205525C8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963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F481-D5DB-4B2C-802E-6DBFB0DBAD63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C1853-B1B7-44FF-8D2D-0A205525C8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553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8F481-D5DB-4B2C-802E-6DBFB0DBAD63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C1853-B1B7-44FF-8D2D-0A205525C8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412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8F481-D5DB-4B2C-802E-6DBFB0DBAD63}" type="datetimeFigureOut">
              <a:rPr lang="ru-RU" smtClean="0"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C1853-B1B7-44FF-8D2D-0A205525C8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92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eg"/><Relationship Id="rId7" Type="http://schemas.openxmlformats.org/officeDocument/2006/relationships/image" Target="../media/image1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g"/><Relationship Id="rId4" Type="http://schemas.openxmlformats.org/officeDocument/2006/relationships/image" Target="../media/image16.jpeg"/><Relationship Id="rId9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t="-4000" r="-18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836712"/>
            <a:ext cx="7989938" cy="2736304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</a:rPr>
              <a:t>18 </a:t>
            </a:r>
            <a:r>
              <a:rPr lang="ru-RU" dirty="0" smtClean="0">
                <a:latin typeface="Times New Roman" panose="02020603050405020304" pitchFamily="18" charset="0"/>
              </a:rPr>
              <a:t>января </a:t>
            </a:r>
            <a:r>
              <a:rPr lang="ru-RU" dirty="0" smtClean="0">
                <a:latin typeface="Times New Roman" panose="02020603050405020304" pitchFamily="18" charset="0"/>
              </a:rPr>
              <a:t>1943 – 18 января 2023</a:t>
            </a:r>
            <a:r>
              <a:rPr lang="ru-RU" dirty="0" smtClean="0">
                <a:latin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</a:rPr>
              <a:t>Прорыв </a:t>
            </a:r>
            <a:r>
              <a:rPr lang="ru-RU" dirty="0">
                <a:latin typeface="Times New Roman" panose="02020603050405020304" pitchFamily="18" charset="0"/>
              </a:rPr>
              <a:t>Б</a:t>
            </a:r>
            <a:r>
              <a:rPr lang="ru-RU" dirty="0" smtClean="0">
                <a:latin typeface="Times New Roman" panose="02020603050405020304" pitchFamily="18" charset="0"/>
              </a:rPr>
              <a:t>локады Ленинграда</a:t>
            </a:r>
            <a:endParaRPr lang="ru-RU" dirty="0">
              <a:latin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068960"/>
            <a:ext cx="5328592" cy="1224136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Операция «Искра»</a:t>
            </a:r>
            <a:endParaRPr lang="ru-RU" sz="4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00" b="90000" l="10000" r="92000">
                        <a14:foregroundMark x1="37000" y1="61500" x2="37000" y2="61500"/>
                        <a14:foregroundMark x1="49500" y1="68500" x2="49500" y2="68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4941168"/>
            <a:ext cx="2339974" cy="225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4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483007"/>
            <a:ext cx="4499991" cy="33749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История Блокады Ленинграда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8928992" cy="35569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</a:rPr>
              <a:t>8 сентября 1941 года началась Блокада Ленинграда, которая продолжалась 900 дней и ночей. Это самое страшное время для города, когда его жители были поставлены на грань выживания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.</a:t>
            </a:r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91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История Блокады Ленинграда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36712"/>
            <a:ext cx="5688632" cy="5688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</a:rPr>
              <a:t>Птицы смерти в зените стоят.</a:t>
            </a:r>
            <a:br>
              <a:rPr lang="ru-RU" sz="2400" dirty="0">
                <a:latin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</a:rPr>
              <a:t>Кто </a:t>
            </a:r>
            <a:r>
              <a:rPr lang="ru-RU" sz="2400" dirty="0">
                <a:latin typeface="Times New Roman" panose="02020603050405020304" pitchFamily="18" charset="0"/>
              </a:rPr>
              <a:t>идет выручать Ленинград?</a:t>
            </a:r>
            <a:br>
              <a:rPr lang="ru-RU" sz="2400" dirty="0">
                <a:latin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</a:rPr>
              <a:t>Не шумите вокруг - он дышит,</a:t>
            </a:r>
            <a:br>
              <a:rPr lang="ru-RU" sz="2400" dirty="0">
                <a:latin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</a:rPr>
              <a:t>Он живой еще, он все слышит</a:t>
            </a:r>
            <a:r>
              <a:rPr lang="ru-RU" sz="2400" dirty="0" smtClean="0">
                <a:latin typeface="Times New Roman" panose="02020603050405020304" pitchFamily="18" charset="0"/>
              </a:rPr>
              <a:t>:</a:t>
            </a:r>
            <a:br>
              <a:rPr lang="ru-RU" sz="2400" dirty="0" smtClean="0">
                <a:latin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</a:rPr>
              <a:t>Как на влажном балтийском дне</a:t>
            </a:r>
            <a:br>
              <a:rPr lang="ru-RU" sz="2400" dirty="0">
                <a:latin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</a:rPr>
              <a:t>Сыновья его стонут во сне</a:t>
            </a:r>
            <a:r>
              <a:rPr lang="ru-RU" sz="2400" dirty="0" smtClean="0">
                <a:latin typeface="Times New Roman" panose="02020603050405020304" pitchFamily="18" charset="0"/>
              </a:rPr>
              <a:t>,</a:t>
            </a:r>
            <a:br>
              <a:rPr lang="ru-RU" sz="2400" dirty="0" smtClean="0">
                <a:latin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</a:rPr>
              <a:t>Как из недр его вопли: "Хлеба!"</a:t>
            </a:r>
            <a:br>
              <a:rPr lang="ru-RU" sz="2400" dirty="0">
                <a:latin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</a:rPr>
              <a:t>До седьмого доходят неба...</a:t>
            </a:r>
            <a:br>
              <a:rPr lang="ru-RU" sz="2400" dirty="0">
                <a:latin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</a:rPr>
              <a:t>Но </a:t>
            </a:r>
            <a:r>
              <a:rPr lang="ru-RU" sz="2400" dirty="0">
                <a:latin typeface="Times New Roman" panose="02020603050405020304" pitchFamily="18" charset="0"/>
              </a:rPr>
              <a:t>безжалостна эта твердь.</a:t>
            </a:r>
            <a:br>
              <a:rPr lang="ru-RU" sz="2400" dirty="0">
                <a:latin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</a:rPr>
              <a:t>И глядит из всех </a:t>
            </a:r>
            <a:r>
              <a:rPr lang="ru-RU" sz="2400" dirty="0" smtClean="0">
                <a:latin typeface="Times New Roman" panose="02020603050405020304" pitchFamily="18" charset="0"/>
              </a:rPr>
              <a:t>окон </a:t>
            </a:r>
            <a:r>
              <a:rPr lang="ru-RU" sz="2400" dirty="0">
                <a:latin typeface="Times New Roman" panose="02020603050405020304" pitchFamily="18" charset="0"/>
              </a:rPr>
              <a:t>- смерть</a:t>
            </a:r>
            <a:r>
              <a:rPr lang="ru-RU" sz="2400" dirty="0" smtClean="0">
                <a:latin typeface="Times New Roman" panose="02020603050405020304" pitchFamily="18" charset="0"/>
              </a:rPr>
              <a:t>.</a:t>
            </a:r>
            <a:endParaRPr lang="en-US" sz="2400" dirty="0" smtClean="0">
              <a:latin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2400" dirty="0" smtClean="0">
                <a:latin typeface="Times New Roman" panose="02020603050405020304" pitchFamily="18" charset="0"/>
              </a:rPr>
              <a:t>Анна Ахматова</a:t>
            </a:r>
            <a:endParaRPr lang="ru-RU" sz="2400" dirty="0">
              <a:latin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8" t="5630" r="5444" b="47185"/>
          <a:stretch/>
        </p:blipFill>
        <p:spPr>
          <a:xfrm>
            <a:off x="5874693" y="1196752"/>
            <a:ext cx="3269307" cy="24964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r="11042"/>
          <a:stretch/>
        </p:blipFill>
        <p:spPr>
          <a:xfrm>
            <a:off x="5874693" y="3693233"/>
            <a:ext cx="3269307" cy="249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88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История Блокады Ленинграда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8496944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</a:rPr>
              <a:t>План «Барбаросса» - именно так называлась вражеская стратегия, согласно которой осуществлялся захват Советского Союза. Одним из пунктов плана был разгром и полное взятие в короткие сроки Ленинграда. Гитлер мечтал заполучить город не позднее осени 1941 года. Планам врага не суждено было осуществиться. Город захватили, отрезали от мира, но не взяли!</a:t>
            </a:r>
            <a:endParaRPr lang="ru-RU" sz="36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3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115" y="4686058"/>
            <a:ext cx="3122885" cy="21719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008112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История Блокады Ленинграда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8"/>
            <a:ext cx="6336704" cy="53285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</a:rPr>
              <a:t>«Фашисты говорили, что Москва – это сердце России, а Ленинград – </a:t>
            </a:r>
            <a:r>
              <a:rPr lang="ru-RU" sz="2800" dirty="0" smtClean="0">
                <a:latin typeface="Times New Roman" panose="02020603050405020304" pitchFamily="18" charset="0"/>
              </a:rPr>
              <a:t>её душа</a:t>
            </a:r>
            <a:r>
              <a:rPr lang="ru-RU" sz="2800" dirty="0">
                <a:latin typeface="Times New Roman" panose="02020603050405020304" pitchFamily="18" charset="0"/>
              </a:rPr>
              <a:t>. Как человек не может жить без души, так и страна потеряет </a:t>
            </a:r>
            <a:r>
              <a:rPr lang="ru-RU" sz="2800" dirty="0" smtClean="0">
                <a:latin typeface="Times New Roman" panose="02020603050405020304" pitchFamily="18" charset="0"/>
              </a:rPr>
              <a:t>свой боевой </a:t>
            </a:r>
            <a:r>
              <a:rPr lang="ru-RU" sz="2800" dirty="0">
                <a:latin typeface="Times New Roman" panose="02020603050405020304" pitchFamily="18" charset="0"/>
              </a:rPr>
              <a:t>дух, когда лишится Ленинграда. Поэтому один из основных </a:t>
            </a:r>
            <a:r>
              <a:rPr lang="ru-RU" sz="2800" dirty="0" smtClean="0">
                <a:latin typeface="Times New Roman" panose="02020603050405020304" pitchFamily="18" charset="0"/>
              </a:rPr>
              <a:t>ударов они направили на этот город с целью стереть его с лица земли.»</a:t>
            </a:r>
            <a:r>
              <a:rPr lang="en-US" sz="2800" dirty="0" smtClean="0">
                <a:latin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</a:rPr>
              <a:t>Но </a:t>
            </a:r>
            <a:r>
              <a:rPr lang="ru-RU" sz="2800" dirty="0">
                <a:latin typeface="Times New Roman" panose="02020603050405020304" pitchFamily="18" charset="0"/>
              </a:rPr>
              <a:t>жители мужественно обороняли свой город. Мужчины и вчерашние десятиклассники стали солдатами, первыми создав армию народного ополчения</a:t>
            </a:r>
            <a:r>
              <a:rPr lang="ru-RU" sz="3000" dirty="0" smtClean="0"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961" y="2509502"/>
            <a:ext cx="3122885" cy="21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899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008112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История Блокады Ленинграда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8"/>
            <a:ext cx="7992888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</a:rPr>
              <a:t>Женщины рыли окопы вокруг города.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</a:rPr>
              <a:t>Солдаты </a:t>
            </a:r>
            <a:r>
              <a:rPr lang="ru-RU" dirty="0">
                <a:latin typeface="Times New Roman" panose="02020603050405020304" pitchFamily="18" charset="0"/>
              </a:rPr>
              <a:t>устанавливали противотанковые укрепления.</a:t>
            </a:r>
          </a:p>
          <a:p>
            <a:pPr marL="0" indent="0">
              <a:buNone/>
            </a:pPr>
            <a:endParaRPr lang="ru-RU" sz="3000" dirty="0" smtClean="0">
              <a:latin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940" y="1484784"/>
            <a:ext cx="3155205" cy="22733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682" y="4221088"/>
            <a:ext cx="3539463" cy="231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024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008112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История Блокады Ленинграда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</a:rPr>
              <a:t>Первые фашистские бомбы были сброшены на город 6 сентября 1941 года. За время блокады фашисты сбросили более 107 тысяч бомб и 150 тысяч снарядов.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542481"/>
            <a:ext cx="4572001" cy="331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47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008112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История Блокады Ленинграда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547260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5900" dirty="0">
                <a:latin typeface="Times New Roman" panose="02020603050405020304" pitchFamily="18" charset="0"/>
              </a:rPr>
              <a:t>Бомбежки и артобстрелы были не единственной опасностью для </a:t>
            </a:r>
            <a:r>
              <a:rPr lang="ru-RU" sz="5900" dirty="0" smtClean="0">
                <a:latin typeface="Times New Roman" panose="02020603050405020304" pitchFamily="18" charset="0"/>
              </a:rPr>
              <a:t>жителей.</a:t>
            </a:r>
          </a:p>
          <a:p>
            <a:pPr marL="0" indent="0">
              <a:buNone/>
            </a:pPr>
            <a:r>
              <a:rPr lang="ru-RU" sz="5900" dirty="0" smtClean="0">
                <a:latin typeface="Times New Roman" panose="02020603050405020304" pitchFamily="18" charset="0"/>
              </a:rPr>
              <a:t>Самым </a:t>
            </a:r>
            <a:r>
              <a:rPr lang="ru-RU" sz="5900" dirty="0">
                <a:latin typeface="Times New Roman" panose="02020603050405020304" pitchFamily="18" charset="0"/>
              </a:rPr>
              <a:t>страшным испытанием стал голод</a:t>
            </a:r>
            <a:r>
              <a:rPr lang="ru-RU" sz="5900" dirty="0" smtClean="0">
                <a:latin typeface="Times New Roman" panose="02020603050405020304" pitchFamily="18" charset="0"/>
              </a:rPr>
              <a:t>.</a:t>
            </a:r>
            <a:endParaRPr lang="en-US" sz="5900" dirty="0" smtClean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5900" dirty="0">
                <a:latin typeface="Times New Roman" panose="02020603050405020304" pitchFamily="18" charset="0"/>
              </a:rPr>
              <a:t> </a:t>
            </a:r>
            <a:endParaRPr lang="en-US" sz="5900" dirty="0" smtClean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5900" dirty="0" smtClean="0">
                <a:latin typeface="Times New Roman" panose="02020603050405020304" pitchFamily="18" charset="0"/>
              </a:rPr>
              <a:t>На </a:t>
            </a:r>
            <a:r>
              <a:rPr lang="ru-RU" sz="5900" dirty="0">
                <a:latin typeface="Times New Roman" panose="02020603050405020304" pitchFamily="18" charset="0"/>
              </a:rPr>
              <a:t>12 сентября наличие основных продуктов питания составляло:</a:t>
            </a:r>
          </a:p>
          <a:p>
            <a:r>
              <a:rPr lang="ru-RU" sz="5900" dirty="0">
                <a:latin typeface="Times New Roman" panose="02020603050405020304" pitchFamily="18" charset="0"/>
              </a:rPr>
              <a:t>хлебное зерно и мука на 35 суток;</a:t>
            </a:r>
          </a:p>
          <a:p>
            <a:r>
              <a:rPr lang="ru-RU" sz="5900" dirty="0">
                <a:latin typeface="Times New Roman" panose="02020603050405020304" pitchFamily="18" charset="0"/>
              </a:rPr>
              <a:t>крупа и макароны на 30 суток;</a:t>
            </a:r>
          </a:p>
          <a:p>
            <a:r>
              <a:rPr lang="ru-RU" sz="5900" dirty="0">
                <a:latin typeface="Times New Roman" panose="02020603050405020304" pitchFamily="18" charset="0"/>
              </a:rPr>
              <a:t>мясо и мясопродукты на 33 суток;</a:t>
            </a:r>
          </a:p>
          <a:p>
            <a:r>
              <a:rPr lang="ru-RU" sz="5900" dirty="0">
                <a:latin typeface="Times New Roman" panose="02020603050405020304" pitchFamily="18" charset="0"/>
              </a:rPr>
              <a:t>жиры на 45 суток;</a:t>
            </a:r>
          </a:p>
          <a:p>
            <a:r>
              <a:rPr lang="ru-RU" sz="5900" dirty="0">
                <a:latin typeface="Times New Roman" panose="02020603050405020304" pitchFamily="18" charset="0"/>
              </a:rPr>
              <a:t>сахар и кондитерские изделия на 60 суток</a:t>
            </a:r>
            <a:r>
              <a:rPr lang="ru-RU" sz="5900" dirty="0" smtClean="0">
                <a:latin typeface="Times New Roman" panose="02020603050405020304" pitchFamily="18" charset="0"/>
              </a:rPr>
              <a:t>.</a:t>
            </a:r>
            <a:endParaRPr lang="ru-RU" sz="590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5900" dirty="0">
                <a:latin typeface="Times New Roman" panose="02020603050405020304" pitchFamily="18" charset="0"/>
              </a:rPr>
              <a:t>Продукты стали выдавать по карточкам. В пищу шло все: опилки, жмых, казеиновый клей.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576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008112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История Блокады Ленинграда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</a:rPr>
              <a:t>Были введены продовольственные карточки: с 1 октября рабочие и инженерно-технические работники стали получать по 400 г хлеба в сутки, все остальные — по 200 г</a:t>
            </a:r>
            <a:r>
              <a:rPr lang="ru-RU" sz="2800" dirty="0" smtClean="0">
                <a:latin typeface="Times New Roman" panose="02020603050405020304" pitchFamily="18" charset="0"/>
              </a:rPr>
              <a:t>.</a:t>
            </a:r>
            <a:r>
              <a:rPr lang="ru-RU" sz="2800" dirty="0">
                <a:latin typeface="Times New Roman" panose="02020603050405020304" pitchFamily="18" charset="0"/>
              </a:rPr>
              <a:t> Запасы продовольствия стремительно сокращались, и в январе 1942 на человека приходилось уже только по 200/125 г хлеба в день.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976" y="3916628"/>
            <a:ext cx="4956042" cy="27877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13" t="2293" r="1312" b="1804"/>
          <a:stretch/>
        </p:blipFill>
        <p:spPr>
          <a:xfrm>
            <a:off x="251520" y="3933056"/>
            <a:ext cx="2518027" cy="277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124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90872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История Блокады Ленинграда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980728"/>
            <a:ext cx="8568952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</a:rPr>
              <a:t>Остановился общественный транспорт, потому </a:t>
            </a:r>
            <a:r>
              <a:rPr lang="ru-RU" dirty="0" smtClean="0">
                <a:latin typeface="Times New Roman" panose="02020603050405020304" pitchFamily="18" charset="0"/>
              </a:rPr>
              <a:t>что к зиме </a:t>
            </a:r>
            <a:r>
              <a:rPr lang="ru-RU" dirty="0">
                <a:latin typeface="Times New Roman" panose="02020603050405020304" pitchFamily="18" charset="0"/>
              </a:rPr>
              <a:t>1941 – 1942 года в городе не было топлива и электроэнергии. </a:t>
            </a:r>
            <a:endParaRPr lang="ru-RU" dirty="0" smtClean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</a:rPr>
              <a:t>За водой </a:t>
            </a:r>
            <a:r>
              <a:rPr lang="ru-RU" dirty="0">
                <a:latin typeface="Times New Roman" panose="02020603050405020304" pitchFamily="18" charset="0"/>
              </a:rPr>
              <a:t>ходили на набережную Невы, делали прорубь и набирали воду </a:t>
            </a:r>
            <a:r>
              <a:rPr lang="ru-RU" dirty="0" smtClean="0">
                <a:latin typeface="Times New Roman" panose="02020603050405020304" pitchFamily="18" charset="0"/>
              </a:rPr>
              <a:t>под обстрелами</a:t>
            </a:r>
            <a:r>
              <a:rPr lang="ru-RU" dirty="0">
                <a:latin typeface="Times New Roman" panose="02020603050405020304" pitchFamily="18" charset="0"/>
              </a:rPr>
              <a:t>. Люди, истощенные голодом, измученные </a:t>
            </a:r>
            <a:r>
              <a:rPr lang="ru-RU" dirty="0" smtClean="0">
                <a:latin typeface="Times New Roman" panose="02020603050405020304" pitchFamily="18" charset="0"/>
              </a:rPr>
              <a:t>непрерывными бомбежками </a:t>
            </a:r>
            <a:r>
              <a:rPr lang="ru-RU" dirty="0">
                <a:latin typeface="Times New Roman" panose="02020603050405020304" pitchFamily="18" charset="0"/>
              </a:rPr>
              <a:t>продолжали жить, трудится и бороться.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536122"/>
            <a:ext cx="3772589" cy="212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8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792088"/>
          </a:xfrm>
        </p:spPr>
        <p:txBody>
          <a:bodyPr>
            <a:normAutofit fontScale="90000"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История Блокады Ленинграда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692696"/>
            <a:ext cx="8568952" cy="518457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900" dirty="0">
                <a:latin typeface="Times New Roman" panose="02020603050405020304" pitchFamily="18" charset="0"/>
              </a:rPr>
              <a:t>Одновременно с этим ленинградцы всеми силами старались выжить и не дать умереть родному </a:t>
            </a:r>
            <a:r>
              <a:rPr lang="ru-RU" sz="3900" dirty="0" smtClean="0">
                <a:latin typeface="Times New Roman" panose="02020603050405020304" pitchFamily="18" charset="0"/>
              </a:rPr>
              <a:t>городу.</a:t>
            </a:r>
            <a:endParaRPr lang="en-US" sz="3900" dirty="0" smtClean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600" dirty="0" smtClean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900" dirty="0" smtClean="0">
                <a:latin typeface="Times New Roman" panose="02020603050405020304" pitchFamily="18" charset="0"/>
              </a:rPr>
              <a:t>Так</a:t>
            </a:r>
            <a:r>
              <a:rPr lang="ru-RU" sz="3600" dirty="0" smtClean="0">
                <a:latin typeface="Times New Roman" panose="02020603050405020304" pitchFamily="18" charset="0"/>
              </a:rPr>
              <a:t> же в </a:t>
            </a:r>
            <a:r>
              <a:rPr lang="ru-RU" sz="3600" dirty="0">
                <a:latin typeface="Times New Roman" panose="02020603050405020304" pitchFamily="18" charset="0"/>
              </a:rPr>
              <a:t>осаждённом городе продолжали работать 39 школ. Даже в </a:t>
            </a:r>
            <a:r>
              <a:rPr lang="ru-RU" sz="3600" dirty="0" smtClean="0">
                <a:latin typeface="Times New Roman" panose="02020603050405020304" pitchFamily="18" charset="0"/>
              </a:rPr>
              <a:t>таких жутких </a:t>
            </a:r>
            <a:r>
              <a:rPr lang="ru-RU" sz="3600" dirty="0">
                <a:latin typeface="Times New Roman" panose="02020603050405020304" pitchFamily="18" charset="0"/>
              </a:rPr>
              <a:t>условиях дети учились. В школах, бомбоубежищах стоял </a:t>
            </a:r>
            <a:r>
              <a:rPr lang="ru-RU" sz="3600" dirty="0" smtClean="0">
                <a:latin typeface="Times New Roman" panose="02020603050405020304" pitchFamily="18" charset="0"/>
              </a:rPr>
              <a:t>такой холод</a:t>
            </a:r>
            <a:r>
              <a:rPr lang="ru-RU" sz="3600" dirty="0">
                <a:latin typeface="Times New Roman" panose="02020603050405020304" pitchFamily="18" charset="0"/>
              </a:rPr>
              <a:t>, что замерзали чернила. Ученики сидели в пальто, шапках и рукавицах.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10762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792088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История Блокады Ленинграда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171" y="908720"/>
            <a:ext cx="3168352" cy="19442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522" y="908719"/>
            <a:ext cx="2450477" cy="19442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" y="908720"/>
            <a:ext cx="3508056" cy="19442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23750" r="9791" b="10555"/>
          <a:stretch/>
        </p:blipFill>
        <p:spPr>
          <a:xfrm>
            <a:off x="0" y="2852937"/>
            <a:ext cx="3546479" cy="23042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44"/>
          <a:stretch/>
        </p:blipFill>
        <p:spPr>
          <a:xfrm>
            <a:off x="3486302" y="2852938"/>
            <a:ext cx="3207221" cy="23042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67" t="30313" r="8824" b="3750"/>
          <a:stretch/>
        </p:blipFill>
        <p:spPr>
          <a:xfrm>
            <a:off x="6694242" y="2849486"/>
            <a:ext cx="2450477" cy="230425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04" t="55556"/>
          <a:stretch/>
        </p:blipFill>
        <p:spPr>
          <a:xfrm>
            <a:off x="1" y="5157194"/>
            <a:ext cx="3486302" cy="170080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" t="2501" r="51563" b="51718"/>
          <a:stretch/>
        </p:blipFill>
        <p:spPr>
          <a:xfrm>
            <a:off x="6693522" y="5152220"/>
            <a:ext cx="2450475" cy="171075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0"/>
          <a:stretch/>
        </p:blipFill>
        <p:spPr>
          <a:xfrm>
            <a:off x="3486277" y="5142299"/>
            <a:ext cx="3207965" cy="172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312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792088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История Блокады Ленинграда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1124744"/>
            <a:ext cx="8568952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</a:rPr>
              <a:t>Девчонка </a:t>
            </a:r>
            <a:r>
              <a:rPr lang="ru-RU" dirty="0">
                <a:latin typeface="Times New Roman" panose="02020603050405020304" pitchFamily="18" charset="0"/>
              </a:rPr>
              <a:t>руки протянула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</a:rPr>
              <a:t>И головой – на край стола.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</a:rPr>
              <a:t>Сначала думали – уснула,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</a:rPr>
              <a:t>А оказалось – умерла…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</a:rPr>
              <a:t>Никто не проронил ни слова,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</a:rPr>
              <a:t>Лишь хрипло, сквозь метельный стон,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</a:rPr>
              <a:t>Учитель выдавил, что снова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</a:rPr>
              <a:t>Уроки после похорон.</a:t>
            </a:r>
            <a:endParaRPr 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241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836712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История Блокады Ленинграда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764704"/>
            <a:ext cx="8568952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</a:rPr>
              <a:t>Мало того, город </a:t>
            </a:r>
            <a:r>
              <a:rPr lang="ru-RU" sz="3600" dirty="0">
                <a:latin typeface="Times New Roman" panose="02020603050405020304" pitchFamily="18" charset="0"/>
              </a:rPr>
              <a:t>не только жил, он давал фронту танки и самолеты. На заводы </a:t>
            </a:r>
            <a:r>
              <a:rPr lang="ru-RU" sz="3600" dirty="0" smtClean="0">
                <a:latin typeface="Times New Roman" panose="02020603050405020304" pitchFamily="18" charset="0"/>
              </a:rPr>
              <a:t>и фабрики </a:t>
            </a:r>
            <a:r>
              <a:rPr lang="ru-RU" sz="3600" dirty="0">
                <a:latin typeface="Times New Roman" panose="02020603050405020304" pitchFamily="18" charset="0"/>
              </a:rPr>
              <a:t>пришли мальчишки и девчонки. Голодные, они по 12-14 часов </a:t>
            </a:r>
            <a:r>
              <a:rPr lang="ru-RU" sz="3600" dirty="0" smtClean="0">
                <a:latin typeface="Times New Roman" panose="02020603050405020304" pitchFamily="18" charset="0"/>
              </a:rPr>
              <a:t>не выходили </a:t>
            </a:r>
            <a:r>
              <a:rPr lang="ru-RU" sz="3600" dirty="0">
                <a:latin typeface="Times New Roman" panose="02020603050405020304" pitchFamily="18" charset="0"/>
              </a:rPr>
              <a:t>из промерзших цехов и вносили свой вклад в разгром врага.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0" t="22833" r="53625" b="41001"/>
          <a:stretch/>
        </p:blipFill>
        <p:spPr>
          <a:xfrm>
            <a:off x="0" y="4293096"/>
            <a:ext cx="3190873" cy="21174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52361" r="52707" b="7777"/>
          <a:stretch/>
        </p:blipFill>
        <p:spPr>
          <a:xfrm>
            <a:off x="5916600" y="4077071"/>
            <a:ext cx="3228888" cy="21855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75" b="53757"/>
          <a:stretch/>
        </p:blipFill>
        <p:spPr>
          <a:xfrm>
            <a:off x="3190874" y="4501081"/>
            <a:ext cx="2697523" cy="218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394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792088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История Блокады Ленинграда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764703"/>
            <a:ext cx="6480720" cy="597666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4600" dirty="0">
                <a:latin typeface="Times New Roman" panose="02020603050405020304" pitchFamily="18" charset="0"/>
              </a:rPr>
              <a:t>Вся страна помогала Ленинграду в его героической борьбе.</a:t>
            </a:r>
          </a:p>
          <a:p>
            <a:pPr marL="0" indent="0">
              <a:buNone/>
            </a:pPr>
            <a:r>
              <a:rPr lang="ru-RU" sz="4600" dirty="0">
                <a:latin typeface="Times New Roman" panose="02020603050405020304" pitchFamily="18" charset="0"/>
              </a:rPr>
              <a:t>С Большой Земли в осаждённый город с невероятными </a:t>
            </a:r>
            <a:r>
              <a:rPr lang="ru-RU" sz="4600" dirty="0" smtClean="0">
                <a:latin typeface="Times New Roman" panose="02020603050405020304" pitchFamily="18" charset="0"/>
              </a:rPr>
              <a:t>трудностями доставляли </a:t>
            </a:r>
            <a:r>
              <a:rPr lang="ru-RU" sz="4600" dirty="0">
                <a:latin typeface="Times New Roman" panose="02020603050405020304" pitchFamily="18" charset="0"/>
              </a:rPr>
              <a:t>продукты и топливо.</a:t>
            </a:r>
          </a:p>
          <a:p>
            <a:pPr marL="0" indent="0">
              <a:buNone/>
            </a:pPr>
            <a:r>
              <a:rPr lang="ru-RU" sz="4600" dirty="0">
                <a:latin typeface="Times New Roman" panose="02020603050405020304" pitchFamily="18" charset="0"/>
              </a:rPr>
              <a:t>Ледовая трасса по Ладожскому озеру начала действовать с 21 </a:t>
            </a:r>
            <a:r>
              <a:rPr lang="ru-RU" sz="4600" dirty="0" smtClean="0">
                <a:latin typeface="Times New Roman" panose="02020603050405020304" pitchFamily="18" charset="0"/>
              </a:rPr>
              <a:t>ноября 1941 </a:t>
            </a:r>
            <a:r>
              <a:rPr lang="ru-RU" sz="4600" dirty="0">
                <a:latin typeface="Times New Roman" panose="02020603050405020304" pitchFamily="18" charset="0"/>
              </a:rPr>
              <a:t>года. Машины шли днем и ночью по льду озера и доставляли в </a:t>
            </a:r>
            <a:r>
              <a:rPr lang="ru-RU" sz="4600" dirty="0" smtClean="0">
                <a:latin typeface="Times New Roman" panose="02020603050405020304" pitchFamily="18" charset="0"/>
              </a:rPr>
              <a:t>город тонны </a:t>
            </a:r>
            <a:r>
              <a:rPr lang="ru-RU" sz="4600" dirty="0">
                <a:latin typeface="Times New Roman" panose="02020603050405020304" pitchFamily="18" charset="0"/>
              </a:rPr>
              <a:t>продовольствия, вооружения, боеприпасов. По Дороге жизни </a:t>
            </a:r>
            <a:r>
              <a:rPr lang="ru-RU" sz="4600" dirty="0" smtClean="0">
                <a:latin typeface="Times New Roman" panose="02020603050405020304" pitchFamily="18" charset="0"/>
              </a:rPr>
              <a:t>из Ленинграда </a:t>
            </a:r>
            <a:r>
              <a:rPr lang="ru-RU" sz="4600" dirty="0">
                <a:latin typeface="Times New Roman" panose="02020603050405020304" pitchFamily="18" charset="0"/>
              </a:rPr>
              <a:t>вывозили детей, стариков и больных.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77" t="5408" r="5132" b="50000"/>
          <a:stretch/>
        </p:blipFill>
        <p:spPr>
          <a:xfrm>
            <a:off x="6588224" y="764704"/>
            <a:ext cx="2555777" cy="20162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1" t="18774" r="49779" b="34779"/>
          <a:stretch/>
        </p:blipFill>
        <p:spPr>
          <a:xfrm>
            <a:off x="6588224" y="2783979"/>
            <a:ext cx="2555775" cy="21717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56" t="56250"/>
          <a:stretch/>
        </p:blipFill>
        <p:spPr>
          <a:xfrm>
            <a:off x="6588224" y="4955679"/>
            <a:ext cx="2555777" cy="178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47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792088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Операция «Искра»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764704"/>
            <a:ext cx="6840760" cy="57606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</a:rPr>
              <a:t>К концу 1942 года обстановка под Ленинградом была сложной: </a:t>
            </a:r>
            <a:r>
              <a:rPr lang="ru-RU" dirty="0" smtClean="0">
                <a:latin typeface="Times New Roman" panose="02020603050405020304" pitchFamily="18" charset="0"/>
              </a:rPr>
              <a:t>войска Ленинградского </a:t>
            </a:r>
            <a:r>
              <a:rPr lang="ru-RU" dirty="0">
                <a:latin typeface="Times New Roman" panose="02020603050405020304" pitchFamily="18" charset="0"/>
              </a:rPr>
              <a:t>фронта и Балтийского флота были изолированы, </a:t>
            </a:r>
            <a:r>
              <a:rPr lang="ru-RU" dirty="0" smtClean="0">
                <a:latin typeface="Times New Roman" panose="02020603050405020304" pitchFamily="18" charset="0"/>
              </a:rPr>
              <a:t>сухопутные связи </a:t>
            </a:r>
            <a:r>
              <a:rPr lang="ru-RU" dirty="0">
                <a:latin typeface="Times New Roman" panose="02020603050405020304" pitchFamily="18" charset="0"/>
              </a:rPr>
              <a:t>между городом и «Большой Земли» не было. В течение 1942 </a:t>
            </a:r>
            <a:r>
              <a:rPr lang="ru-RU" dirty="0" smtClean="0">
                <a:latin typeface="Times New Roman" panose="02020603050405020304" pitchFamily="18" charset="0"/>
              </a:rPr>
              <a:t>года Красная </a:t>
            </a:r>
            <a:r>
              <a:rPr lang="ru-RU" dirty="0">
                <a:latin typeface="Times New Roman" panose="02020603050405020304" pitchFamily="18" charset="0"/>
              </a:rPr>
              <a:t>Армия дважды предпринимала попытки прорыва блокады. Однако </a:t>
            </a:r>
            <a:r>
              <a:rPr lang="ru-RU" dirty="0" smtClean="0">
                <a:latin typeface="Times New Roman" panose="02020603050405020304" pitchFamily="18" charset="0"/>
              </a:rPr>
              <a:t>и </a:t>
            </a:r>
            <a:r>
              <a:rPr lang="ru-RU" dirty="0" err="1" smtClean="0">
                <a:latin typeface="Times New Roman" panose="02020603050405020304" pitchFamily="18" charset="0"/>
              </a:rPr>
              <a:t>Любанская</a:t>
            </a:r>
            <a:r>
              <a:rPr lang="ru-RU" dirty="0">
                <a:latin typeface="Times New Roman" panose="02020603050405020304" pitchFamily="18" charset="0"/>
              </a:rPr>
              <a:t>, и </a:t>
            </a:r>
            <a:r>
              <a:rPr lang="ru-RU" dirty="0" err="1" smtClean="0">
                <a:latin typeface="Times New Roman" panose="02020603050405020304" pitchFamily="18" charset="0"/>
              </a:rPr>
              <a:t>Синявинская</a:t>
            </a:r>
            <a:r>
              <a:rPr lang="ru-RU" dirty="0" smtClean="0">
                <a:latin typeface="Times New Roman" panose="02020603050405020304" pitchFamily="18" charset="0"/>
              </a:rPr>
              <a:t> наступательные </a:t>
            </a:r>
            <a:r>
              <a:rPr lang="ru-RU" dirty="0">
                <a:latin typeface="Times New Roman" panose="02020603050405020304" pitchFamily="18" charset="0"/>
              </a:rPr>
              <a:t>операции не увенчались </a:t>
            </a:r>
            <a:r>
              <a:rPr lang="ru-RU" dirty="0" smtClean="0">
                <a:latin typeface="Times New Roman" panose="02020603050405020304" pitchFamily="18" charset="0"/>
              </a:rPr>
              <a:t>успехом. Район </a:t>
            </a:r>
            <a:r>
              <a:rPr lang="ru-RU" dirty="0">
                <a:latin typeface="Times New Roman" panose="02020603050405020304" pitchFamily="18" charset="0"/>
              </a:rPr>
              <a:t>между южным побережьем Ладожского озера и поселком Мга (</a:t>
            </a:r>
            <a:r>
              <a:rPr lang="ru-RU" dirty="0" smtClean="0">
                <a:latin typeface="Times New Roman" panose="02020603050405020304" pitchFamily="18" charset="0"/>
              </a:rPr>
              <a:t>так называемое </a:t>
            </a:r>
            <a:r>
              <a:rPr lang="ru-RU" dirty="0">
                <a:latin typeface="Times New Roman" panose="02020603050405020304" pitchFamily="18" charset="0"/>
              </a:rPr>
              <a:t>«бутылочное горлышко»), где расстояние между </a:t>
            </a:r>
            <a:r>
              <a:rPr lang="ru-RU" dirty="0" smtClean="0">
                <a:latin typeface="Times New Roman" panose="02020603050405020304" pitchFamily="18" charset="0"/>
              </a:rPr>
              <a:t>Ленинградским и </a:t>
            </a:r>
            <a:r>
              <a:rPr lang="ru-RU" dirty="0" err="1">
                <a:latin typeface="Times New Roman" panose="02020603050405020304" pitchFamily="18" charset="0"/>
              </a:rPr>
              <a:t>Волховским</a:t>
            </a:r>
            <a:r>
              <a:rPr lang="ru-RU" dirty="0">
                <a:latin typeface="Times New Roman" panose="02020603050405020304" pitchFamily="18" charset="0"/>
              </a:rPr>
              <a:t> фронтами было наикратчайшим (приблизительно 12-16 км</a:t>
            </a:r>
            <a:r>
              <a:rPr lang="ru-RU" dirty="0" smtClean="0">
                <a:latin typeface="Times New Roman" panose="02020603050405020304" pitchFamily="18" charset="0"/>
              </a:rPr>
              <a:t>), был </a:t>
            </a:r>
            <a:r>
              <a:rPr lang="ru-RU" dirty="0">
                <a:latin typeface="Times New Roman" panose="02020603050405020304" pitchFamily="18" charset="0"/>
              </a:rPr>
              <a:t>по-прежнему занят частями немецкой 18-й (восемнадцатой) армией.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0" b="4260"/>
          <a:stretch/>
        </p:blipFill>
        <p:spPr>
          <a:xfrm>
            <a:off x="6795120" y="764704"/>
            <a:ext cx="2348880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00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792088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Операция «Искра»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60932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</a:rPr>
              <a:t>Конечно, враг ожидал нападения и создал здесь </a:t>
            </a:r>
            <a:r>
              <a:rPr lang="ru-RU" sz="2800" dirty="0" smtClean="0">
                <a:latin typeface="Times New Roman" panose="02020603050405020304" pitchFamily="18" charset="0"/>
              </a:rPr>
              <a:t>мощнейшую оборонительную </a:t>
            </a:r>
            <a:r>
              <a:rPr lang="ru-RU" sz="2800" dirty="0">
                <a:latin typeface="Times New Roman" panose="02020603050405020304" pitchFamily="18" charset="0"/>
              </a:rPr>
              <a:t>систему, где находилась крупная </a:t>
            </a:r>
            <a:r>
              <a:rPr lang="ru-RU" sz="2800" dirty="0" smtClean="0">
                <a:latin typeface="Times New Roman" panose="02020603050405020304" pitchFamily="18" charset="0"/>
              </a:rPr>
              <a:t>группировка восемнадцатой </a:t>
            </a:r>
            <a:r>
              <a:rPr lang="ru-RU" sz="2800" dirty="0">
                <a:latin typeface="Times New Roman" panose="02020603050405020304" pitchFamily="18" charset="0"/>
              </a:rPr>
              <a:t>армии немецкого генерала-полковника Георга </a:t>
            </a:r>
            <a:r>
              <a:rPr lang="ru-RU" sz="2800" dirty="0" err="1">
                <a:latin typeface="Times New Roman" panose="02020603050405020304" pitchFamily="18" charset="0"/>
              </a:rPr>
              <a:t>Линдемана</a:t>
            </a:r>
            <a:r>
              <a:rPr lang="ru-RU" sz="2800" dirty="0">
                <a:latin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</a:rPr>
              <a:t>– около </a:t>
            </a:r>
            <a:r>
              <a:rPr lang="ru-RU" sz="2800" dirty="0">
                <a:latin typeface="Times New Roman" panose="02020603050405020304" pitchFamily="18" charset="0"/>
              </a:rPr>
              <a:t>пяти дивизий общей численностью до 70 (семидесяти) тысяч человек.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</a:rPr>
              <a:t>Нацистские силы имели около четырехсот пятидесяти орудий и </a:t>
            </a:r>
            <a:r>
              <a:rPr lang="ru-RU" sz="2800" dirty="0" smtClean="0">
                <a:latin typeface="Times New Roman" panose="02020603050405020304" pitchFamily="18" charset="0"/>
              </a:rPr>
              <a:t>двухсот пятидесяти </a:t>
            </a:r>
            <a:r>
              <a:rPr lang="ru-RU" sz="2800" dirty="0">
                <a:latin typeface="Times New Roman" panose="02020603050405020304" pitchFamily="18" charset="0"/>
              </a:rPr>
              <a:t>минометов различных калибров, до пятидесяти танков и </a:t>
            </a:r>
            <a:r>
              <a:rPr lang="ru-RU" sz="2800" dirty="0" smtClean="0">
                <a:latin typeface="Times New Roman" panose="02020603050405020304" pitchFamily="18" charset="0"/>
              </a:rPr>
              <a:t>около четырехсот </a:t>
            </a:r>
            <a:r>
              <a:rPr lang="ru-RU" sz="2800" dirty="0">
                <a:latin typeface="Times New Roman" panose="02020603050405020304" pitchFamily="18" charset="0"/>
              </a:rPr>
              <a:t>пятидесяти самолетов</a:t>
            </a:r>
            <a:r>
              <a:rPr lang="ru-RU" sz="2800" dirty="0" smtClean="0">
                <a:latin typeface="Times New Roman" panose="02020603050405020304" pitchFamily="18" charset="0"/>
              </a:rPr>
              <a:t>.</a:t>
            </a:r>
            <a:endParaRPr lang="en-US" sz="2800" dirty="0" smtClean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</a:rPr>
              <a:t>И только третья попытка для Красной Армии стала победной.</a:t>
            </a:r>
            <a:endParaRPr lang="en-US" sz="2800" b="1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666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792088"/>
          </a:xfrm>
        </p:spPr>
        <p:txBody>
          <a:bodyPr>
            <a:normAutofit fontScale="90000"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Операция «Искра»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576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</a:rPr>
              <a:t>Суть операции сводилась к встречному удару сил </a:t>
            </a:r>
            <a:r>
              <a:rPr lang="ru-RU" dirty="0" smtClean="0">
                <a:latin typeface="Times New Roman" panose="02020603050405020304" pitchFamily="18" charset="0"/>
              </a:rPr>
              <a:t>Ленинградского фронта </a:t>
            </a:r>
            <a:r>
              <a:rPr lang="ru-RU" dirty="0">
                <a:latin typeface="Times New Roman" panose="02020603050405020304" pitchFamily="18" charset="0"/>
              </a:rPr>
              <a:t>– с Запада и </a:t>
            </a:r>
            <a:r>
              <a:rPr lang="ru-RU" dirty="0" err="1">
                <a:latin typeface="Times New Roman" panose="02020603050405020304" pitchFamily="18" charset="0"/>
              </a:rPr>
              <a:t>Волховского</a:t>
            </a:r>
            <a:r>
              <a:rPr lang="ru-RU" dirty="0">
                <a:latin typeface="Times New Roman" panose="02020603050405020304" pitchFamily="18" charset="0"/>
              </a:rPr>
              <a:t> фронта – с Востока, в </a:t>
            </a:r>
            <a:r>
              <a:rPr lang="ru-RU" dirty="0" smtClean="0">
                <a:latin typeface="Times New Roman" panose="02020603050405020304" pitchFamily="18" charset="0"/>
              </a:rPr>
              <a:t>районе «шлиссельбургского-</a:t>
            </a:r>
            <a:r>
              <a:rPr lang="ru-RU" dirty="0" err="1" smtClean="0">
                <a:latin typeface="Times New Roman" panose="02020603050405020304" pitchFamily="18" charset="0"/>
              </a:rPr>
              <a:t>синявинского</a:t>
            </a:r>
            <a:r>
              <a:rPr lang="ru-RU" dirty="0" smtClean="0">
                <a:latin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</a:rPr>
              <a:t>выступа», там, где расстояние </a:t>
            </a:r>
            <a:r>
              <a:rPr lang="ru-RU" dirty="0" smtClean="0">
                <a:latin typeface="Times New Roman" panose="02020603050405020304" pitchFamily="18" charset="0"/>
              </a:rPr>
              <a:t>между войсками </a:t>
            </a:r>
            <a:r>
              <a:rPr lang="ru-RU" dirty="0">
                <a:latin typeface="Times New Roman" panose="02020603050405020304" pitchFamily="18" charset="0"/>
              </a:rPr>
              <a:t>было наикратчайшим.</a:t>
            </a:r>
          </a:p>
          <a:p>
            <a:pPr marL="0" indent="0">
              <a:buNone/>
            </a:pPr>
            <a:endParaRPr lang="en-US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5" t="25926" r="15001" b="1852"/>
          <a:stretch/>
        </p:blipFill>
        <p:spPr>
          <a:xfrm>
            <a:off x="4035366" y="3573016"/>
            <a:ext cx="4947056" cy="283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20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792088"/>
          </a:xfrm>
        </p:spPr>
        <p:txBody>
          <a:bodyPr>
            <a:normAutofit fontScale="90000"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Операция «Искра»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576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</a:rPr>
              <a:t>Командование фронтами было поручено генералу-лейтенанту </a:t>
            </a:r>
            <a:r>
              <a:rPr lang="ru-RU" dirty="0" smtClean="0">
                <a:latin typeface="Times New Roman" panose="02020603050405020304" pitchFamily="18" charset="0"/>
              </a:rPr>
              <a:t>Леониду Александровичу </a:t>
            </a:r>
            <a:r>
              <a:rPr lang="ru-RU" dirty="0">
                <a:latin typeface="Times New Roman" panose="02020603050405020304" pitchFamily="18" charset="0"/>
              </a:rPr>
              <a:t>Говорову и генералу армии </a:t>
            </a:r>
            <a:r>
              <a:rPr lang="ru-RU" dirty="0" smtClean="0">
                <a:latin typeface="Times New Roman" panose="02020603050405020304" pitchFamily="18" charset="0"/>
              </a:rPr>
              <a:t>Кириллу Афанасьевичу Мерецкову</a:t>
            </a:r>
            <a:r>
              <a:rPr lang="ru-RU" dirty="0">
                <a:latin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b="1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69" y="2852936"/>
            <a:ext cx="2730483" cy="32364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469" y="6093296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Говоров </a:t>
            </a:r>
          </a:p>
          <a:p>
            <a:pPr algn="ctr"/>
            <a:r>
              <a:rPr lang="ru-RU" dirty="0" smtClean="0"/>
              <a:t>Леонид Александрович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852936"/>
            <a:ext cx="2730483" cy="32364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97900" y="6089426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Мерецков </a:t>
            </a:r>
          </a:p>
          <a:p>
            <a:pPr algn="ctr"/>
            <a:r>
              <a:rPr lang="ru-RU" dirty="0" smtClean="0"/>
              <a:t>Кирилл Афанасьевич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8570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792088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Операция «Искра»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692696"/>
            <a:ext cx="8784976" cy="547260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3300" dirty="0">
                <a:latin typeface="Times New Roman" panose="02020603050405020304" pitchFamily="18" charset="0"/>
              </a:rPr>
              <a:t>Само наступление планировалось в ночь с 11 на 12 января. </a:t>
            </a:r>
            <a:r>
              <a:rPr lang="ru-RU" sz="3300" dirty="0" smtClean="0">
                <a:latin typeface="Times New Roman" panose="02020603050405020304" pitchFamily="18" charset="0"/>
              </a:rPr>
              <a:t>Тогда авиация </a:t>
            </a:r>
            <a:r>
              <a:rPr lang="ru-RU" sz="3300" dirty="0" err="1">
                <a:latin typeface="Times New Roman" panose="02020603050405020304" pitchFamily="18" charset="0"/>
              </a:rPr>
              <a:t>Волховского</a:t>
            </a:r>
            <a:r>
              <a:rPr lang="ru-RU" sz="3300" dirty="0">
                <a:latin typeface="Times New Roman" panose="02020603050405020304" pitchFamily="18" charset="0"/>
              </a:rPr>
              <a:t> и Ленинградского фронтов нанесла </a:t>
            </a:r>
            <a:r>
              <a:rPr lang="ru-RU" sz="3300" dirty="0" smtClean="0">
                <a:latin typeface="Times New Roman" panose="02020603050405020304" pitchFamily="18" charset="0"/>
              </a:rPr>
              <a:t>массированный удар </a:t>
            </a:r>
            <a:r>
              <a:rPr lang="ru-RU" sz="3300" dirty="0">
                <a:latin typeface="Times New Roman" panose="02020603050405020304" pitchFamily="18" charset="0"/>
              </a:rPr>
              <a:t>по штабам, аэродромам и узлам коммуникаций противника – в </a:t>
            </a:r>
            <a:r>
              <a:rPr lang="ru-RU" sz="3300" dirty="0" smtClean="0">
                <a:latin typeface="Times New Roman" panose="02020603050405020304" pitchFamily="18" charset="0"/>
              </a:rPr>
              <a:t>районе предстоящего </a:t>
            </a:r>
            <a:r>
              <a:rPr lang="ru-RU" sz="3300" dirty="0">
                <a:latin typeface="Times New Roman" panose="02020603050405020304" pitchFamily="18" charset="0"/>
              </a:rPr>
              <a:t>прорыва. </a:t>
            </a:r>
            <a:endParaRPr lang="ru-RU" sz="3300" dirty="0" smtClean="0"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300" dirty="0" smtClean="0">
                <a:latin typeface="Times New Roman" panose="02020603050405020304" pitchFamily="18" charset="0"/>
              </a:rPr>
              <a:t>12 </a:t>
            </a:r>
            <a:r>
              <a:rPr lang="ru-RU" sz="3300" dirty="0">
                <a:latin typeface="Times New Roman" panose="02020603050405020304" pitchFamily="18" charset="0"/>
              </a:rPr>
              <a:t>января в 09:30 утра началась </a:t>
            </a:r>
            <a:r>
              <a:rPr lang="ru-RU" sz="3300" dirty="0" smtClean="0">
                <a:latin typeface="Times New Roman" panose="02020603050405020304" pitchFamily="18" charset="0"/>
              </a:rPr>
              <a:t>сильнейшая артподготовка</a:t>
            </a:r>
            <a:r>
              <a:rPr lang="ru-RU" sz="3300" dirty="0">
                <a:latin typeface="Times New Roman" panose="02020603050405020304" pitchFamily="18" charset="0"/>
              </a:rPr>
              <a:t>, а через два часа штурмовые бригады </a:t>
            </a:r>
            <a:r>
              <a:rPr lang="ru-RU" sz="3300" dirty="0" smtClean="0">
                <a:latin typeface="Times New Roman" panose="02020603050405020304" pitchFamily="18" charset="0"/>
              </a:rPr>
              <a:t>фронтов, сопровождаемые </a:t>
            </a:r>
            <a:r>
              <a:rPr lang="ru-RU" sz="3300" dirty="0">
                <a:latin typeface="Times New Roman" panose="02020603050405020304" pitchFamily="18" charset="0"/>
              </a:rPr>
              <a:t>огнём сотен орудий, пошли в </a:t>
            </a:r>
            <a:r>
              <a:rPr lang="ru-RU" sz="3300" dirty="0" smtClean="0">
                <a:latin typeface="Times New Roman" panose="02020603050405020304" pitchFamily="18" charset="0"/>
              </a:rPr>
              <a:t>атаку.</a:t>
            </a:r>
          </a:p>
          <a:p>
            <a:pPr marL="0" indent="0">
              <a:buNone/>
            </a:pPr>
            <a:r>
              <a:rPr lang="ru-RU" sz="3300" dirty="0" smtClean="0">
                <a:latin typeface="Times New Roman" panose="02020603050405020304" pitchFamily="18" charset="0"/>
              </a:rPr>
              <a:t>Невзирая </a:t>
            </a:r>
            <a:r>
              <a:rPr lang="ru-RU" sz="3300" dirty="0">
                <a:latin typeface="Times New Roman" panose="02020603050405020304" pitchFamily="18" charset="0"/>
              </a:rPr>
              <a:t>на ответный огонь врага, советские войска метр за </a:t>
            </a:r>
            <a:r>
              <a:rPr lang="ru-RU" sz="3300" dirty="0" smtClean="0">
                <a:latin typeface="Times New Roman" panose="02020603050405020304" pitchFamily="18" charset="0"/>
              </a:rPr>
              <a:t>метром буквально </a:t>
            </a:r>
            <a:r>
              <a:rPr lang="ru-RU" sz="3300" dirty="0">
                <a:latin typeface="Times New Roman" panose="02020603050405020304" pitchFamily="18" charset="0"/>
              </a:rPr>
              <a:t>прогрызли оборону врага</a:t>
            </a:r>
            <a:r>
              <a:rPr lang="ru-RU" sz="3300" dirty="0" smtClean="0">
                <a:latin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300" dirty="0">
                <a:latin typeface="Times New Roman" panose="02020603050405020304" pitchFamily="18" charset="0"/>
              </a:rPr>
              <a:t>Вслед за штурмовыми бригадами к позициям противника </a:t>
            </a:r>
            <a:r>
              <a:rPr lang="ru-RU" sz="3300" dirty="0" smtClean="0">
                <a:latin typeface="Times New Roman" panose="02020603050405020304" pitchFamily="18" charset="0"/>
              </a:rPr>
              <a:t>устремились основные </a:t>
            </a:r>
            <a:r>
              <a:rPr lang="ru-RU" sz="3300" dirty="0">
                <a:latin typeface="Times New Roman" panose="02020603050405020304" pitchFamily="18" charset="0"/>
              </a:rPr>
              <a:t>части нашей армии.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88217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792088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Операция «Искра»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7504" y="692696"/>
            <a:ext cx="5976664" cy="58326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500" dirty="0">
                <a:latin typeface="Times New Roman" panose="02020603050405020304" pitchFamily="18" charset="0"/>
              </a:rPr>
              <a:t>Спустя два дня, 20 января, советская армия пыталась развить </a:t>
            </a:r>
            <a:r>
              <a:rPr lang="ru-RU" sz="3500" dirty="0" smtClean="0">
                <a:latin typeface="Times New Roman" panose="02020603050405020304" pitchFamily="18" charset="0"/>
              </a:rPr>
              <a:t>успех наступления </a:t>
            </a:r>
            <a:r>
              <a:rPr lang="ru-RU" sz="3500" dirty="0">
                <a:latin typeface="Times New Roman" panose="02020603050405020304" pitchFamily="18" charset="0"/>
              </a:rPr>
              <a:t>и расширить позиции, но все оказалось безуспешно, так </a:t>
            </a:r>
            <a:r>
              <a:rPr lang="ru-RU" sz="3500" dirty="0" smtClean="0">
                <a:latin typeface="Times New Roman" panose="02020603050405020304" pitchFamily="18" charset="0"/>
              </a:rPr>
              <a:t>как немцы </a:t>
            </a:r>
            <a:r>
              <a:rPr lang="ru-RU" sz="3500" dirty="0">
                <a:latin typeface="Times New Roman" panose="02020603050405020304" pitchFamily="18" charset="0"/>
              </a:rPr>
              <a:t>подтягивали резервы на опасные участки фронта, состоящие из </a:t>
            </a:r>
            <a:r>
              <a:rPr lang="ru-RU" sz="3500" dirty="0" smtClean="0">
                <a:latin typeface="Times New Roman" panose="02020603050405020304" pitchFamily="18" charset="0"/>
              </a:rPr>
              <a:t>живой силы </a:t>
            </a:r>
            <a:r>
              <a:rPr lang="ru-RU" sz="3500" dirty="0">
                <a:latin typeface="Times New Roman" panose="02020603050405020304" pitchFamily="18" charset="0"/>
              </a:rPr>
              <a:t>и артиллерии – и дальнейшее наступление захлебнулось. Для </a:t>
            </a:r>
            <a:r>
              <a:rPr lang="ru-RU" sz="3500" dirty="0" smtClean="0">
                <a:latin typeface="Times New Roman" panose="02020603050405020304" pitchFamily="18" charset="0"/>
              </a:rPr>
              <a:t>того чтобы </a:t>
            </a:r>
            <a:r>
              <a:rPr lang="ru-RU" sz="3500" dirty="0">
                <a:latin typeface="Times New Roman" panose="02020603050405020304" pitchFamily="18" charset="0"/>
              </a:rPr>
              <a:t>удержать завоеванные рубежи, наши войска перешли к обороне.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en-US" b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28" t="52105" r="2083" b="5508"/>
          <a:stretch/>
        </p:blipFill>
        <p:spPr>
          <a:xfrm>
            <a:off x="5934397" y="908720"/>
            <a:ext cx="3203848" cy="25398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54" t="3704" r="2083" b="57516"/>
          <a:stretch/>
        </p:blipFill>
        <p:spPr>
          <a:xfrm>
            <a:off x="5915720" y="3471448"/>
            <a:ext cx="3222525" cy="240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8963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792088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</a:rPr>
              <a:t>Операция «Искра»</a:t>
            </a:r>
            <a:endParaRPr lang="ru-RU" sz="4800" dirty="0">
              <a:latin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836711"/>
            <a:ext cx="6372200" cy="56516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</a:rPr>
              <a:t>Операция, названная «Искрой», завершилась 30 января, а уже в </a:t>
            </a:r>
            <a:r>
              <a:rPr lang="ru-RU" sz="3600" dirty="0" smtClean="0">
                <a:latin typeface="Times New Roman" panose="02020603050405020304" pitchFamily="18" charset="0"/>
              </a:rPr>
              <a:t>начале февраля </a:t>
            </a:r>
            <a:r>
              <a:rPr lang="ru-RU" sz="3600" dirty="0">
                <a:latin typeface="Times New Roman" panose="02020603050405020304" pitchFamily="18" charset="0"/>
              </a:rPr>
              <a:t>в Ленинград прибыл первый поезд с Большой Земли.</a:t>
            </a:r>
          </a:p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</a:rPr>
              <a:t>Но до полного снятия кольца вокруг города останется еще </a:t>
            </a:r>
            <a:r>
              <a:rPr lang="ru-RU" sz="3600" dirty="0" smtClean="0">
                <a:latin typeface="Times New Roman" panose="02020603050405020304" pitchFamily="18" charset="0"/>
              </a:rPr>
              <a:t>год кровопролитных </a:t>
            </a:r>
            <a:r>
              <a:rPr lang="ru-RU" sz="3600" dirty="0">
                <a:latin typeface="Times New Roman" panose="02020603050405020304" pitchFamily="18" charset="0"/>
              </a:rPr>
              <a:t>сражений и изнуряющих трудовых подвигов.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en-US" b="1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" t="18055" r="1" b="16805"/>
          <a:stretch/>
        </p:blipFill>
        <p:spPr>
          <a:xfrm>
            <a:off x="6660232" y="764705"/>
            <a:ext cx="2485019" cy="15895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139" y="3907976"/>
            <a:ext cx="2497112" cy="1589565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3" t="14219" r="18917" b="5468"/>
          <a:stretch/>
        </p:blipFill>
        <p:spPr>
          <a:xfrm>
            <a:off x="6658855" y="2354270"/>
            <a:ext cx="2483768" cy="1589565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139" y="5445224"/>
            <a:ext cx="2482391" cy="141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9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1018</Words>
  <Application>Microsoft Office PowerPoint</Application>
  <PresentationFormat>Экран (4:3)</PresentationFormat>
  <Paragraphs>82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18 января 1943 – 18 января 2023 Прорыв Блокады Ленинграда</vt:lpstr>
      <vt:lpstr>История Блокады Ленинграда</vt:lpstr>
      <vt:lpstr>История Блокады Ленинграда</vt:lpstr>
      <vt:lpstr>История Блокады Ленинграда</vt:lpstr>
      <vt:lpstr>История Блокады Ленинграда</vt:lpstr>
      <vt:lpstr>История Блокады Ленинграда</vt:lpstr>
      <vt:lpstr>История Блокады Ленинграда</vt:lpstr>
      <vt:lpstr>История Блокады Ленинграда</vt:lpstr>
      <vt:lpstr>История Блокады Ленинграда</vt:lpstr>
      <vt:lpstr>История Блокады Ленинграда</vt:lpstr>
      <vt:lpstr>История Блокады Ленинграда</vt:lpstr>
      <vt:lpstr>История Блокады Ленинграда</vt:lpstr>
      <vt:lpstr>История Блокады Ленинграда</vt:lpstr>
      <vt:lpstr>История Блокады Ленинграда</vt:lpstr>
      <vt:lpstr>История Блокады Ленинграда</vt:lpstr>
      <vt:lpstr>Операция «Искра»</vt:lpstr>
      <vt:lpstr>Операция «Искра»</vt:lpstr>
      <vt:lpstr>Операция «Искра»</vt:lpstr>
      <vt:lpstr>Операция «Искра»</vt:lpstr>
      <vt:lpstr>Операция «Искра»</vt:lpstr>
      <vt:lpstr>Операция «Искра»</vt:lpstr>
      <vt:lpstr>Операция «Искра»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18 января 1943 Прорыв Блокады Ленинграда</dc:title>
  <dc:creator>Владелец</dc:creator>
  <cp:lastModifiedBy>Владелец</cp:lastModifiedBy>
  <cp:revision>23</cp:revision>
  <dcterms:created xsi:type="dcterms:W3CDTF">2023-01-10T06:20:36Z</dcterms:created>
  <dcterms:modified xsi:type="dcterms:W3CDTF">2023-01-10T14:14:22Z</dcterms:modified>
</cp:coreProperties>
</file>