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970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989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57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39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656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530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167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490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20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987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22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E4A87-9286-4C48-9245-0B4D18B68CE2}" type="datetimeFigureOut">
              <a:rPr lang="ru-RU" smtClean="0"/>
              <a:t>26.01.2023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74A39-92DC-47C5-A109-877CE54AD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437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0"/>
            <a:ext cx="8172400" cy="2520280"/>
          </a:xfrm>
        </p:spPr>
        <p:txBody>
          <a:bodyPr>
            <a:noAutofit/>
          </a:bodyPr>
          <a:lstStyle/>
          <a:p>
            <a:r>
              <a:rPr lang="ru-RU" sz="8000" dirty="0" smtClean="0">
                <a:latin typeface="Times New Roman" panose="02020603050405020304" pitchFamily="18" charset="0"/>
              </a:rPr>
              <a:t>27 января 1944 – 27 января 2023</a:t>
            </a:r>
            <a:endParaRPr lang="ru-RU" sz="80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2492896"/>
            <a:ext cx="6400800" cy="1656184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День полного освобождения Ленинграда от фашистской блокады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00" b="90000" l="10000" r="92000">
                        <a14:foregroundMark x1="37000" y1="61500" x2="37000" y2="61500"/>
                        <a14:foregroundMark x1="49500" y1="68500" x2="49500" y2="6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316242"/>
            <a:ext cx="1980678" cy="19061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0800000" flipH="1" flipV="1">
            <a:off x="2555776" y="3992803"/>
            <a:ext cx="52565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79 лет с той страшной войны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77151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1008111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6192688" cy="561662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Тем, кто шел в бой за Родину, выстоял </a:t>
            </a:r>
            <a:r>
              <a:rPr lang="ru-RU" sz="33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и победил</a:t>
            </a:r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…</a:t>
            </a:r>
          </a:p>
          <a:p>
            <a:pPr algn="l"/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Тем, кто согревался дыханием в стужу блокадных ночей…</a:t>
            </a:r>
          </a:p>
          <a:p>
            <a:pPr algn="l"/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Тем, кто улетел вместе с дымом из </a:t>
            </a:r>
            <a:r>
              <a:rPr lang="ru-RU" sz="33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бухенвальдских</a:t>
            </a:r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 печей…</a:t>
            </a:r>
          </a:p>
          <a:p>
            <a:pPr algn="l"/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Тем, кто на речных переправах шел, словно камень ко </a:t>
            </a:r>
            <a:r>
              <a:rPr lang="ru-RU" sz="33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дну…</a:t>
            </a:r>
            <a:endParaRPr lang="en-US" sz="33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sz="33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33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Тем</a:t>
            </a:r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, кто навеки безымянный канул в фашистском плену…</a:t>
            </a:r>
          </a:p>
          <a:p>
            <a:pPr algn="l"/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Тем, кто ради правого дела сердце отдать был готов…</a:t>
            </a:r>
          </a:p>
          <a:p>
            <a:pPr algn="l"/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Тем, кто под машины ложился вместо понтонных мостов…</a:t>
            </a:r>
          </a:p>
          <a:p>
            <a:pPr algn="l"/>
            <a:r>
              <a:rPr lang="ru-RU" sz="3300" dirty="0">
                <a:solidFill>
                  <a:schemeClr val="tx1"/>
                </a:solidFill>
                <a:latin typeface="Times New Roman" panose="02020603050405020304" pitchFamily="18" charset="0"/>
              </a:rPr>
              <a:t>Тем, кто ушел в бессмертие и победил, </a:t>
            </a:r>
            <a:r>
              <a:rPr lang="ru-RU" sz="33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посвящается…</a:t>
            </a:r>
            <a:endParaRPr lang="ru-RU" sz="33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23" y="3165592"/>
            <a:ext cx="2905165" cy="16315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662" y="1534032"/>
            <a:ext cx="2904977" cy="16315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23" y="4797152"/>
            <a:ext cx="2905165" cy="163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55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1008111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784976" cy="3600400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Именно Днем Ленинградской Победы  был назван день 27 января 1944 года, когда войска Советской армии и военно-морского флота полностью освободили Ленинград от фашистской блокады, длившейся почти 900 дней и ночей.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126" y="4536592"/>
            <a:ext cx="4680520" cy="211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43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792087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5976664" cy="583264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</a:rPr>
              <a:t>«Фашисты говорили, что Москва – это сердце России, а Ленинград – её душа. Как человек не может жить без души, так и страна потеряет свой боевой дух, когда лишится Ленинграда. Поэтому один из основных ударов они направили на этот город с целью стереть его с лица земли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».</a:t>
            </a:r>
          </a:p>
          <a:p>
            <a:pPr algn="l"/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Но жители мужественно обороняли свой город. Мужчины и вчерашние десятиклассники стали солдатами, первыми создав армию народного ополчения.</a:t>
            </a:r>
          </a:p>
          <a:p>
            <a:pPr algn="l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14" y="1844824"/>
            <a:ext cx="3122885" cy="21719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15" y="4016766"/>
            <a:ext cx="3122885" cy="21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15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001000" cy="864095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5724128" cy="583264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Наступление немецких войск на Ленинград непосредственно началось 10 июля 1941 года. На протяжении августа, начала сентября велись жестокие бои в непосредственной близости от города.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Захватив Красное Село, Пушкин,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Лигово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, Новый Петергоф, овладев 8 сентября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Шлиссенбургом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, город был полностью окружен с суши. Положение осажденного города было чрезвычайно тяжелым. Немецкие войска приступили к разрушению города массированными артиллерийскими  обстрелами из осадных орудий. </a:t>
            </a: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5" t="20399" r="19434" b="18218"/>
          <a:stretch/>
        </p:blipFill>
        <p:spPr>
          <a:xfrm>
            <a:off x="5797667" y="4465348"/>
            <a:ext cx="3351787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98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1152128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712968" cy="5040560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К началу блокады в Ленинграде проживало около 3 миллионов жителей. С началом войны к ним прибавилось 300 тыс. беженцев, прибывших в город из Прибалтики, и соседних областей. С этого дня сообщение с Ленинградом стало возможным только по Ладожскому озеру и по воздуху. </a:t>
            </a:r>
          </a:p>
        </p:txBody>
      </p:sp>
    </p:spTree>
    <p:extLst>
      <p:ext uri="{BB962C8B-B14F-4D97-AF65-F5344CB8AC3E}">
        <p14:creationId xmlns:p14="http://schemas.microsoft.com/office/powerpoint/2010/main" val="250997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5508104" cy="5561856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Практически ежедневно ленинградцы испытывали на себе ужас обстрелов и бомбежек. В результате пожаров уничтожались жилые дома, гибли люди и продовольственные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запасы.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Фашистская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блокада города на Неве была направлена на уничтожение Ленинграда и его жителей.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671" y="1124744"/>
            <a:ext cx="3091445" cy="2088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" t="3993" r="2554" b="7712"/>
          <a:stretch/>
        </p:blipFill>
        <p:spPr>
          <a:xfrm>
            <a:off x="6053672" y="5229200"/>
            <a:ext cx="3091446" cy="1628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671" y="3212976"/>
            <a:ext cx="3091446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503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1152128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784976" cy="5544616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22 сентября 1941 г. в специальной директиве гитлеровцев отмечалось: «Фюрер принял решение стереть город Ленинград с лица земли. Предполагается окружить город тесным кольцом и путём обстрела из орудий всех калибров и беспрерывной бомбежки с воздуха сравнять его с землёй… В этой войне, ведущейся за право на существование, мы не заинтересованы в сохранении хотя бы части населения». </a:t>
            </a:r>
          </a:p>
        </p:txBody>
      </p:sp>
    </p:spTree>
    <p:extLst>
      <p:ext uri="{BB962C8B-B14F-4D97-AF65-F5344CB8AC3E}">
        <p14:creationId xmlns:p14="http://schemas.microsoft.com/office/powerpoint/2010/main" val="3567452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864095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5220072" cy="5688632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До войны  Ленинград  больших запасов продовольствия  не имел, но и они погибли в первые месяцы войны. Бадаевские продовольственные склады сгорели в результате бомбежек и артобстрелов. В городе были введены продовольственные карточки.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6"/>
          <a:stretch/>
        </p:blipFill>
        <p:spPr>
          <a:xfrm>
            <a:off x="5977666" y="1052736"/>
            <a:ext cx="3166334" cy="18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034" y="2852936"/>
            <a:ext cx="3146966" cy="17176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3" t="32868" r="51132" b="18377"/>
          <a:stretch/>
        </p:blipFill>
        <p:spPr>
          <a:xfrm>
            <a:off x="5977666" y="4560245"/>
            <a:ext cx="3166334" cy="229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67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1152128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712968" cy="5040560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В условиях большого количества людей, суровой зимы (порой столбик термометра опускался до - 40 градусов), ограниченных запасов продовольствия, сотни тысяч людей ожидала голодная смерть. В булочные, где выдавался ежедневный паек, стояли огромные очереди.</a:t>
            </a:r>
          </a:p>
        </p:txBody>
      </p:sp>
    </p:spTree>
    <p:extLst>
      <p:ext uri="{BB962C8B-B14F-4D97-AF65-F5344CB8AC3E}">
        <p14:creationId xmlns:p14="http://schemas.microsoft.com/office/powerpoint/2010/main" val="991430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1080119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5868144" cy="5544616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</a:rPr>
              <a:t>2 сентября 1941 года в Ленинграде было проведено первое снижение продовольственных норм по карточкам.</a:t>
            </a:r>
          </a:p>
          <a:p>
            <a:pPr algn="l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</a:rPr>
              <a:t>С 20 ноября 1941 года были установлены самые низкие нормы выдачи хлеба: рабочим и инженерно-техническим работникам стали выдавать по 250 грамм хлеба, служащим, иждивенцам и детям – 125 грамм. Бойцам частей первой линии и морякам – 500 г. Началась массовая гибель населения. В еду шел даже столярный клей, из которого варили кисель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l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</a:rPr>
              <a:t>Помня о блокадных 125 граммах, ленинградцы, пережившие блокаду, всегда относились к хлебу, как к святыне.</a:t>
            </a: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13" t="2293" r="1312" b="1804"/>
          <a:stretch/>
        </p:blipFill>
        <p:spPr>
          <a:xfrm>
            <a:off x="6625973" y="1948069"/>
            <a:ext cx="2518027" cy="27770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29" y="4725145"/>
            <a:ext cx="3262501" cy="213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12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380" y="0"/>
            <a:ext cx="9001000" cy="648071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92696"/>
            <a:ext cx="4860032" cy="568863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А бабушка сушила сухари.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И понимала, что сушить не надо.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Но за её спиной была блокада,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И бабушка сушила сухари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И над собой посмеивалась часто: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Ведь нет войны, какое это счастье,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И «хлебный» рядом, прямо за углом…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Но по ночам одно ей только снилось -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Как солнце над её землей затмилось,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И горе, не стучась, ворвалось в дом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Блокадный ветер надрывался жутко,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И остывала в памяти «буржуйка»…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И бабушка рассказывала мне,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Как обжигала радостью Победа.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Воякой в шутку называла деда,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Который был сапёром 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войне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dirty="0"/>
          </a:p>
          <a:p>
            <a:pPr algn="l"/>
            <a:endParaRPr lang="ru-RU" dirty="0"/>
          </a:p>
          <a:p>
            <a:pPr algn="l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832786" y="764704"/>
            <a:ext cx="43204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</a:rPr>
              <a:t>А дед сердился: «Сушит сухари!</a:t>
            </a:r>
          </a:p>
          <a:p>
            <a:r>
              <a:rPr lang="ru-RU" dirty="0">
                <a:latin typeface="Times New Roman" panose="02020603050405020304" pitchFamily="18" charset="0"/>
              </a:rPr>
              <a:t>И складывает в наволочку белую.</a:t>
            </a:r>
          </a:p>
          <a:p>
            <a:r>
              <a:rPr lang="ru-RU" dirty="0">
                <a:latin typeface="Times New Roman" panose="02020603050405020304" pitchFamily="18" charset="0"/>
              </a:rPr>
              <a:t>Когда ж тебя сознательной я сделаю?»</a:t>
            </a:r>
          </a:p>
          <a:p>
            <a:r>
              <a:rPr lang="ru-RU" dirty="0">
                <a:latin typeface="Times New Roman" panose="02020603050405020304" pitchFamily="18" charset="0"/>
              </a:rPr>
              <a:t>А бабушка сушила сухари</a:t>
            </a:r>
            <a:r>
              <a:rPr lang="ru-RU" dirty="0" smtClean="0">
                <a:latin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Она ушла морозною зимой.</a:t>
            </a:r>
          </a:p>
          <a:p>
            <a:r>
              <a:rPr lang="ru-RU" dirty="0">
                <a:latin typeface="Times New Roman" panose="02020603050405020304" pitchFamily="18" charset="0"/>
              </a:rPr>
              <a:t>Блокадный ветер долетел сквозь годы.</a:t>
            </a:r>
          </a:p>
          <a:p>
            <a:r>
              <a:rPr lang="ru-RU" dirty="0">
                <a:latin typeface="Times New Roman" panose="02020603050405020304" pitchFamily="18" charset="0"/>
              </a:rPr>
              <a:t>Зашлась голодным плачем непогода</a:t>
            </a:r>
          </a:p>
          <a:p>
            <a:r>
              <a:rPr lang="ru-RU" dirty="0">
                <a:latin typeface="Times New Roman" panose="02020603050405020304" pitchFamily="18" charset="0"/>
              </a:rPr>
              <a:t>Над белой и промерзшею землей</a:t>
            </a:r>
            <a:r>
              <a:rPr lang="ru-RU" dirty="0" smtClean="0">
                <a:latin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«Под девяносто, что ни говори.</a:t>
            </a:r>
          </a:p>
          <a:p>
            <a:r>
              <a:rPr lang="ru-RU" dirty="0">
                <a:latin typeface="Times New Roman" panose="02020603050405020304" pitchFamily="18" charset="0"/>
              </a:rPr>
              <a:t>И столько пережить, и столько вынести</a:t>
            </a:r>
            <a:r>
              <a:rPr lang="ru-RU" dirty="0" smtClean="0">
                <a:latin typeface="Times New Roman" panose="02020603050405020304" pitchFamily="18" charset="0"/>
              </a:rPr>
              <a:t>».</a:t>
            </a:r>
            <a:endParaRPr lang="en-US" dirty="0" smtClean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Не поднялась рука из дома вынести</a:t>
            </a:r>
          </a:p>
          <a:p>
            <a:r>
              <a:rPr lang="ru-RU" dirty="0">
                <a:latin typeface="Times New Roman" panose="02020603050405020304" pitchFamily="18" charset="0"/>
              </a:rPr>
              <a:t>Тяжелые ржаные сухари.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506" y="4975360"/>
            <a:ext cx="2411760" cy="188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68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35" y="4489"/>
            <a:ext cx="9001000" cy="1048247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5076056" cy="561662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Документальным свидетельством страшной участи населения в осажденном городе стали  сохранившиеся страницы из дневника маленькой ленинградской школьницы Тани Савичевой, у которой в период блокады с декабря 1941 года по май 1942 года погибла почти вся семья.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её дневнике девять заполненных страниц, на шести из которых даты смерти близких людей — матери, бабушки, сестры, брата и двух дядей. Последняя запись в дневнике гласит: «Савичевы умерли все. Осталась одна Таня…»</a:t>
            </a: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353" y="1542553"/>
            <a:ext cx="4026647" cy="26583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49"/>
          <a:stretch/>
        </p:blipFill>
        <p:spPr>
          <a:xfrm>
            <a:off x="5090207" y="4200935"/>
            <a:ext cx="4053793" cy="265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0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1152128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712968" cy="5040560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Однако, война и блокада сделали свое страшное дело. Таня Савичева умерла уже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 эвакуации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 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1944 году. </a:t>
            </a:r>
            <a:endParaRPr lang="en-US" sz="36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Ей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было 14 лет. </a:t>
            </a:r>
            <a:endParaRPr lang="en-US" sz="36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её медицинской карточке было записано: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«Цинга, дистрофия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 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нервное истощение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слепота…»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166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1909" y="13115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6012160" cy="583264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</a:rPr>
              <a:t>Вскоре после начала блокады, в городе закончилось топливо, замерзли водопроводные трубы – Ленинград остался без света и питьевой воды. Топливо стало таким же дефицитом, как продовольствие. </a:t>
            </a:r>
            <a:endParaRPr lang="ru-RU" sz="35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3500" dirty="0">
                <a:solidFill>
                  <a:schemeClr val="tx1"/>
                </a:solidFill>
                <a:latin typeface="Times New Roman" panose="02020603050405020304" pitchFamily="18" charset="0"/>
              </a:rPr>
              <a:t>За водой ходили на набережную Невы, делали прорубь и набирали воду под обстрелами. Но люди, истощенные голодом, измученные непрерывными бомбежками, продолжали жить, трудится и бороться.</a:t>
            </a: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861048"/>
            <a:ext cx="3131840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48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052736"/>
            <a:ext cx="8892480" cy="5688632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В осаждённом городе продолжали работать 39 школ. Даже в таких жутких условиях дети учились. В школах, бомбоубежищах стоял такой холод, что замерзали чернила. Ученики сидели в пальто, шапках и рукавицах. 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62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03" y="0"/>
            <a:ext cx="9142016" cy="895604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444"/>
            <a:ext cx="3508056" cy="1944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84" y="910444"/>
            <a:ext cx="3168352" cy="19442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23750" r="9791" b="10555"/>
          <a:stretch/>
        </p:blipFill>
        <p:spPr>
          <a:xfrm>
            <a:off x="1" y="2852937"/>
            <a:ext cx="3500884" cy="23042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4" t="55556"/>
          <a:stretch/>
        </p:blipFill>
        <p:spPr>
          <a:xfrm>
            <a:off x="1" y="5157194"/>
            <a:ext cx="3500884" cy="17008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44"/>
          <a:stretch/>
        </p:blipFill>
        <p:spPr>
          <a:xfrm>
            <a:off x="3486302" y="2852938"/>
            <a:ext cx="3182934" cy="23042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0"/>
          <a:stretch/>
        </p:blipFill>
        <p:spPr>
          <a:xfrm>
            <a:off x="3486277" y="5142299"/>
            <a:ext cx="3182959" cy="17206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236" y="908719"/>
            <a:ext cx="2474763" cy="19442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7" t="30313" r="8824" b="3750"/>
          <a:stretch/>
        </p:blipFill>
        <p:spPr>
          <a:xfrm>
            <a:off x="6669236" y="2849486"/>
            <a:ext cx="2475483" cy="230425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" t="2501" r="51563" b="51718"/>
          <a:stretch/>
        </p:blipFill>
        <p:spPr>
          <a:xfrm>
            <a:off x="6669236" y="5152220"/>
            <a:ext cx="2474761" cy="171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52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000" y="13115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5292080" cy="5832648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Блокада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не могла остановить творческую жизнь города. Работало радио, и люди узнавали новости с фронта. В труднейших условиях проходили концерты, художники рисовали плакаты, операторы снимали кинохронику.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052736"/>
            <a:ext cx="3707904" cy="2016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941168"/>
            <a:ext cx="3707904" cy="19168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436096" y="3068960"/>
            <a:ext cx="3707904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36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"/>
            <a:ext cx="9001000" cy="764704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92696"/>
            <a:ext cx="5580112" cy="6048672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Восстанавливали свою деятельность театры и музеи. Во время блокады была написана 7-я симфония композитора Дмитрия Шостаковича, которая стала музыкальным символом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стойкости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и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мужества защитников блокадного города. 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08" y="2993366"/>
            <a:ext cx="3491392" cy="20530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076" y="5046453"/>
            <a:ext cx="3505109" cy="18115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1" y="980728"/>
            <a:ext cx="3518826" cy="201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98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007" y="0"/>
            <a:ext cx="9001000" cy="792086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9036496" cy="5832648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Премьерное исполнение симфонии, позднее названной поэтессой Анной Ахматовой «Ленинградской», состоялось 9 августа 1942 года. 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Большом концертном зале Ленинградской филармонии, в окруженном фашистской блокаде городе, сбылась мечта автора великой музыки, Дмитрия Шостаковича. Ленинградцы смогли услышать его произведение, посвящённое жителям блокадного города и их бессмертному подвигу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462173"/>
            <a:ext cx="4716016" cy="23958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62173"/>
            <a:ext cx="3898091" cy="239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491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192" y="0"/>
            <a:ext cx="9001000" cy="720079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6444208" cy="583264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Спасением для осажденного города  стала «Дорога жизни» - пульс блокадного Ленинграда.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С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21 ноября 1941 по льду замерзшего Ладожского озера каждый день в город доставлялось продовольствие и боеприпасы. Под артобстрелами и бомбежками работала ледовая переправа, единственная связь города на Неве с «Большой землей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».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Летом продовольствие и другие грузы доставлялись в блокадный город водным путем. Каждый рейс экипажа был подвигом – вражеская авиация бесперебойно бомбила баржи и суда, идущие в осажденный Ленинград. </a:t>
            </a:r>
          </a:p>
          <a:p>
            <a:pPr algn="l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7" t="5408" r="5132" b="50000"/>
          <a:stretch/>
        </p:blipFill>
        <p:spPr>
          <a:xfrm>
            <a:off x="6594220" y="908720"/>
            <a:ext cx="2555777" cy="2088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1" t="18774" r="49779" b="34779"/>
          <a:stretch/>
        </p:blipFill>
        <p:spPr>
          <a:xfrm>
            <a:off x="6588225" y="2996952"/>
            <a:ext cx="2558587" cy="2171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56" t="56250"/>
          <a:stretch/>
        </p:blipFill>
        <p:spPr>
          <a:xfrm>
            <a:off x="6588225" y="5096644"/>
            <a:ext cx="2555777" cy="176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7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72" y="908720"/>
            <a:ext cx="9101232" cy="5832648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В апреле 1942 года немецкие самолеты разбрасывали над нашими частями листовки:  «Ленинград – город мертвых». Мы не берем его пока, потому что боимся трупной эпидемии. Мы стерли этот город с лица земли». А некоторое время спустя немцы с ужасом слушали из приемников трансляцию футбольного матча из «города мертвых».</a:t>
            </a:r>
          </a:p>
        </p:txBody>
      </p:sp>
    </p:spTree>
    <p:extLst>
      <p:ext uri="{BB962C8B-B14F-4D97-AF65-F5344CB8AC3E}">
        <p14:creationId xmlns:p14="http://schemas.microsoft.com/office/powerpoint/2010/main" val="4194505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000" y="13115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5868144" cy="5832648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Правда о блокадных матчах не нуждается в приукрашивании. Они были доказательством того, что город, задушенный, казалось бы, петлей голода, жив. Что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слова: «Ленинград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не боится смерти, это смерть боится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Ленинграда» - не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были просто лозунгом. Ленинград жил и даже играл в футбол!</a:t>
            </a: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418" y="4841776"/>
            <a:ext cx="2988582" cy="2016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418" y="2907466"/>
            <a:ext cx="2988582" cy="20162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418" y="1052736"/>
            <a:ext cx="2988582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95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000" y="0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6012160" cy="5832648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Несмотря на то, что город находился в жесточайших условиях блокады, его промышленность продолжала снабжать необходимым вооружением и снаряжением войска Ленинградского фронта. На заводы и фабрики пришли мальчишки и девчонки. Голодные, они по 12-14 часов не выходили из промерзших цехов и вносили свой вклад в разгром врага.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22833" r="53625" b="41001"/>
          <a:stretch/>
        </p:blipFill>
        <p:spPr>
          <a:xfrm>
            <a:off x="6156176" y="908720"/>
            <a:ext cx="3002619" cy="21174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75" b="53757"/>
          <a:stretch/>
        </p:blipFill>
        <p:spPr>
          <a:xfrm>
            <a:off x="6156175" y="2907306"/>
            <a:ext cx="3002619" cy="20338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52361" r="52707" b="7777"/>
          <a:stretch/>
        </p:blipFill>
        <p:spPr>
          <a:xfrm>
            <a:off x="6156176" y="4941169"/>
            <a:ext cx="3021626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86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767" y="13115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9036496" cy="5832648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Обессиленные голодом и холодом рабочие,  выполняли срочные задания, ремонтировали корабли, танки и орудия. Сотрудники Всесоюзного института растениеводства сохранили ценнейшую коллекцию зерновых культур. Зимой 1941 года 28 сотрудников института умерли от голода, но ни один ящик с зерном не был тронут</a:t>
            </a:r>
          </a:p>
        </p:txBody>
      </p:sp>
    </p:spTree>
    <p:extLst>
      <p:ext uri="{BB962C8B-B14F-4D97-AF65-F5344CB8AC3E}">
        <p14:creationId xmlns:p14="http://schemas.microsoft.com/office/powerpoint/2010/main" val="18062553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9036496" cy="5832648"/>
          </a:xfrm>
        </p:spPr>
        <p:txBody>
          <a:bodyPr>
            <a:norm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Труднее всего было детям. 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Голод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холод, постоянная угроза смерти – это страшные реалии блокадной действительности. Но, несмотря на это, Ленинградские дети, чем могли, помогали взрослым защищать свой город. 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Вместе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с ними на улицах и перекрестках они возводили баррикады и противотанковые препятствия. С их помощью была построена городская оборонительная линия длиной в 25 км, 4100 дотов и дзотов, в зданиях оборудовано более 20 тысяч огневых точек.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87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9036496" cy="5832648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За свой взрослый труд, за самоотверженность и беззаветную любовь к родному городу 15 500 юных ленинградцев были награждены медалью «За оборону Ленинграда».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0968"/>
            <a:ext cx="3275856" cy="37170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" t="18226" r="50000" b="14604"/>
          <a:stretch/>
        </p:blipFill>
        <p:spPr>
          <a:xfrm>
            <a:off x="3275856" y="3140968"/>
            <a:ext cx="3275856" cy="37170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" t="880" r="1186"/>
          <a:stretch/>
        </p:blipFill>
        <p:spPr>
          <a:xfrm>
            <a:off x="6551712" y="3140969"/>
            <a:ext cx="2592288" cy="371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87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9036496" cy="5832648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В блокадных днях мы так и не узнали: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Меж юностью и детством, где черта?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Нам в 43-ем выдали медали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И только в 45-м паспорта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И в этом нет беды.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Но взрослым людям,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Уже прожившим многие года, 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Вдруг страшно от того, что мы не будем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Ни старше, ни взрослее, чем тогда.</a:t>
            </a:r>
          </a:p>
          <a:p>
            <a:pPr algn="l"/>
            <a:endParaRPr lang="ru-RU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685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000" y="21741"/>
            <a:ext cx="9001000" cy="936103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5796136" cy="583264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Ленинград наносил по врагу ощутимые удары и не позволял немцам и финнам действовать безнаказанно.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апреле 1942 г. советские зенитчики и авиация сорвали операцию немецкого командования 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Айсштосс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» - попытку уничтожить с воздуха стоящие на Неве корабли Балтийского флота.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И только 18 января 1943 года, когда основные силы вермахта были стянуты к Сталинграду, блокада была частично прорвана. В ходе кровопролитной операции «Искра» между южным побережьем Ладожского озера и поселком Мга, так называемое «бутылочное горлышко», шириной 12-16 км, удалось восстановить сухопутную связь Ленинграда с Большой Землей.</a:t>
            </a: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5" y="1988840"/>
            <a:ext cx="327585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44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936103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8604448" cy="5832648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В течение последующих 17 суток по этому коридору была проложена железная и автомобильная дороги. 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Январь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1943 года стал переломным моментом в  битве за освобождение Ленинграда. Полностью блокада города на Неве была снята в ходе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Ленинградско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-Новгородской операции 1944 года. 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В результате мощного наступления советской армии, немецкие войска были отброшены от Невской твердыни на расстояние от 60 до 100 км. </a:t>
            </a:r>
          </a:p>
        </p:txBody>
      </p:sp>
    </p:spTree>
    <p:extLst>
      <p:ext uri="{BB962C8B-B14F-4D97-AF65-F5344CB8AC3E}">
        <p14:creationId xmlns:p14="http://schemas.microsoft.com/office/powerpoint/2010/main" val="40686821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159" y="0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8604448" cy="5832648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27 января 1944 года стало днем полного освобождения Ленинграда от блокады. Группа армий «Север» потерпела тяжелое поражение. 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27 января 1944 года в ознаменование полного освобождения  Ленинграда от фашистской блокады, которая продлилась 872 дня, был дан  праздничный салют. </a:t>
            </a:r>
          </a:p>
        </p:txBody>
      </p:sp>
    </p:spTree>
    <p:extLst>
      <p:ext uri="{BB962C8B-B14F-4D97-AF65-F5344CB8AC3E}">
        <p14:creationId xmlns:p14="http://schemas.microsoft.com/office/powerpoint/2010/main" val="3380736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0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«Ленинградский салют»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28" y="894100"/>
            <a:ext cx="4932040" cy="5832648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В холода, когда бушуют снегопады,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В Петербурге этот день особо чтут, –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Город празднует День снятия блокады,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И гремит в морозном воздухе салют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Это залпы в честь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свободы Ленинграда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!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В честь бессмертия не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выживших детей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Беспощадная фашистская осада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Продолжалась девятьсот голодных дней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Замерзая, люди близких хоронили,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Пили воду из растопленного льда,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Из любимых книжек печь зимой топили,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И была дороже золота еда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Ели маленький кусок ржаного хлеба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По чуть-чуть… Никто ни крошки не ронял.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И бомбёжка вместо звёзд ночного неба…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И руины там, где дом вчера стоял…</a:t>
            </a:r>
          </a:p>
          <a:p>
            <a:pPr algn="l"/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0" y="836712"/>
            <a:ext cx="45419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</a:rPr>
              <a:t>Но блокаду чёрных месяцев прорвали!</a:t>
            </a:r>
            <a:br>
              <a:rPr lang="ru-RU" dirty="0">
                <a:latin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</a:rPr>
              <a:t>И когда врага отбросили назад,</a:t>
            </a:r>
            <a:br>
              <a:rPr lang="ru-RU" dirty="0">
                <a:latin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</a:rPr>
              <a:t>Был салют! Его снаряды возвещали:</a:t>
            </a:r>
            <a:br>
              <a:rPr lang="ru-RU" dirty="0">
                <a:latin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</a:rPr>
              <a:t>– Выжил! Выстоял! Не сдался Ленинград</a:t>
            </a:r>
            <a:r>
              <a:rPr lang="ru-RU" dirty="0" smtClean="0">
                <a:latin typeface="Times New Roman" panose="02020603050405020304" pitchFamily="18" charset="0"/>
              </a:rPr>
              <a:t>!</a:t>
            </a:r>
            <a:endParaRPr lang="en-US" dirty="0" smtClean="0">
              <a:latin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От усталости шатаясь, ленинградцы</a:t>
            </a:r>
            <a:br>
              <a:rPr lang="ru-RU" dirty="0">
                <a:latin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</a:rPr>
              <a:t>Шли на улицы, и слышалось: «Ура!»</a:t>
            </a:r>
            <a:br>
              <a:rPr lang="ru-RU" dirty="0">
                <a:latin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</a:rPr>
              <a:t>И сквозь слёзы начинали обниматься, –</a:t>
            </a:r>
            <a:br>
              <a:rPr lang="ru-RU" dirty="0">
                <a:latin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</a:rPr>
              <a:t>Всё! Закончилась блокадная пора</a:t>
            </a:r>
            <a:r>
              <a:rPr lang="ru-RU" dirty="0" smtClean="0">
                <a:latin typeface="Times New Roman" panose="02020603050405020304" pitchFamily="18" charset="0"/>
              </a:rPr>
              <a:t>!</a:t>
            </a:r>
            <a:endParaRPr lang="en-US" dirty="0" smtClean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Есть салют у нас весной – на День Победы,</a:t>
            </a:r>
            <a:br>
              <a:rPr lang="ru-RU" dirty="0">
                <a:latin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</a:rPr>
              <a:t>Он цветами красит небо всей страны,</a:t>
            </a:r>
            <a:br>
              <a:rPr lang="ru-RU" dirty="0">
                <a:latin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</a:rPr>
              <a:t>Но особо почитают наши деды</a:t>
            </a:r>
            <a:br>
              <a:rPr lang="ru-RU" dirty="0">
                <a:latin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</a:rPr>
              <a:t>Тот салют в голодно-белом январе</a:t>
            </a:r>
            <a:r>
              <a:rPr lang="ru-RU" dirty="0" smtClean="0">
                <a:latin typeface="Times New Roman" panose="02020603050405020304" pitchFamily="18" charset="0"/>
              </a:rPr>
              <a:t>…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</a:rPr>
              <a:t>(Автор – Татьяна Варламова)</a:t>
            </a:r>
            <a:endParaRPr 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7610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788" y="1"/>
            <a:ext cx="9001000" cy="764704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9036496" cy="5832648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Оборона Ленинграда имела огромное военно-стратегическое, политическое и моральное значение. Немецкое командование лишилось возможности наиболее эффективного маневра стратегическими резервами, переброски войск на другие направления. 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Если бы город на Неве пал в 1941 году, то германские войска соединились бы с финнами, а большая часть войск немецкой группы армий «Север» могла быть развернута в южном направлении и ударить по центральным районам СССР. 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Москва в этом случае могла не удержаться, а вся война пойти совершенно по другому сценарию. Подвиг защитников Ленинграда, отстоявших свой город в условиях тяжелейших испытаний, вдохновлял всю армию и страну.</a:t>
            </a:r>
          </a:p>
        </p:txBody>
      </p:sp>
    </p:spTree>
    <p:extLst>
      <p:ext uri="{BB962C8B-B14F-4D97-AF65-F5344CB8AC3E}">
        <p14:creationId xmlns:p14="http://schemas.microsoft.com/office/powerpoint/2010/main" val="30157305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8964488" cy="5832648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В 1942 году  советским правительством была учреждена медаль «За оборону Ленинграда», которой удостоены около 1,5 млн. защитников города. Эта медаль и сегодня остается в памяти народа одной из самых почетных наград Великой Отечественной войны.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9567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9001000" cy="93610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</a:rPr>
              <a:t>Блокада Ленинграда</a:t>
            </a:r>
            <a:endParaRPr lang="ru-RU" sz="5400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042918"/>
            <a:ext cx="8604448" cy="5832648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</a:rPr>
              <a:t>Будем же помнить славные победы наших предков,  и будем свято хранить их в нашей памяти.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8971"/>
            <a:ext cx="4283968" cy="286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929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1861</Words>
  <Application>Microsoft Office PowerPoint</Application>
  <PresentationFormat>Экран (4:3)</PresentationFormat>
  <Paragraphs>156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27 января 1944 – 27 января 2023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Блокада Ленинграда</vt:lpstr>
      <vt:lpstr>«Ленинградский салют»</vt:lpstr>
      <vt:lpstr>Блокада Ленинграда</vt:lpstr>
      <vt:lpstr>Блокада Ленинграда</vt:lpstr>
      <vt:lpstr>Блокада Ленинграда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Гость1</cp:lastModifiedBy>
  <cp:revision>24</cp:revision>
  <dcterms:created xsi:type="dcterms:W3CDTF">2023-01-26T06:27:21Z</dcterms:created>
  <dcterms:modified xsi:type="dcterms:W3CDTF">2023-01-26T13:05:55Z</dcterms:modified>
</cp:coreProperties>
</file>