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8" r:id="rId3"/>
    <p:sldId id="256" r:id="rId4"/>
    <p:sldId id="266" r:id="rId5"/>
    <p:sldId id="261" r:id="rId6"/>
    <p:sldId id="265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80" r:id="rId15"/>
    <p:sldId id="272" r:id="rId16"/>
    <p:sldId id="273" r:id="rId17"/>
    <p:sldId id="274" r:id="rId18"/>
    <p:sldId id="281" r:id="rId19"/>
    <p:sldId id="275" r:id="rId20"/>
    <p:sldId id="276" r:id="rId21"/>
    <p:sldId id="277" r:id="rId22"/>
    <p:sldId id="279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3300"/>
    <a:srgbClr val="008000"/>
    <a:srgbClr val="990000"/>
    <a:srgbClr val="990099"/>
    <a:srgbClr val="FFFF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t="3238" r="2841" b="3238"/>
          <a:stretch/>
        </p:blipFill>
        <p:spPr bwMode="auto">
          <a:xfrm>
            <a:off x="0" y="332656"/>
            <a:ext cx="9144000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322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" y="2714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4073" y="2255814"/>
            <a:ext cx="8438906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Рощинская поселковая библиотека представляет подборку лучших художественных книг, приуроченных ко Дню Всех Влюбленных. </a:t>
            </a:r>
            <a:r>
              <a:rPr lang="ru-RU" sz="28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.. И не просто влюблённых, </a:t>
            </a:r>
            <a:r>
              <a:rPr lang="ru-RU" sz="28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   </a:t>
            </a:r>
            <a:r>
              <a:rPr lang="ru-RU" sz="38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а</a:t>
            </a:r>
            <a:r>
              <a:rPr lang="ru-RU" sz="28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ru-RU" sz="38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влюблённых в </a:t>
            </a:r>
            <a:r>
              <a:rPr lang="ru-RU" sz="45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книгу</a:t>
            </a:r>
            <a:r>
              <a:rPr lang="ru-RU" sz="4000" dirty="0" smtClean="0">
                <a:ln>
                  <a:solidFill>
                    <a:srgbClr val="0000CC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!</a:t>
            </a:r>
            <a:endParaRPr lang="ru-RU" sz="4000" dirty="0">
              <a:ln>
                <a:solidFill>
                  <a:srgbClr val="0000CC"/>
                </a:solidFill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191" y="378279"/>
            <a:ext cx="7200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Segoe Print" pitchFamily="2" charset="0"/>
              </a:rPr>
              <a:t>10 лучших книг </a:t>
            </a:r>
          </a:p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Segoe Print" pitchFamily="2" charset="0"/>
              </a:rPr>
              <a:t>о любви</a:t>
            </a:r>
            <a:endParaRPr lang="ru-RU" sz="66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63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3528392" cy="5545457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23928" y="1844824"/>
            <a:ext cx="50405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Meiryo" pitchFamily="34" charset="-128"/>
                <a:ea typeface="Meiryo" pitchFamily="34" charset="-128"/>
              </a:rPr>
              <a:t>«Бурные» двадцатые годы прошлого столетия… Время шикарных вечеринок, «сухого закона» и «легких» денег. Эти «новые американцы» уверены, что расцвет будет вечным, что достигнув вершин власти и богатства, они обретут и личное счастье... Таким был и </a:t>
            </a:r>
            <a:r>
              <a:rPr lang="ru-RU" sz="2000" b="1" dirty="0" err="1">
                <a:solidFill>
                  <a:srgbClr val="7030A0"/>
                </a:solidFill>
                <a:latin typeface="Meiryo" pitchFamily="34" charset="-128"/>
                <a:ea typeface="Meiryo" pitchFamily="34" charset="-128"/>
              </a:rPr>
              <a:t>Джей</a:t>
            </a:r>
            <a:r>
              <a:rPr lang="ru-RU" sz="2000" b="1" dirty="0">
                <a:solidFill>
                  <a:srgbClr val="7030A0"/>
                </a:solidFill>
                <a:latin typeface="Meiryo" pitchFamily="34" charset="-128"/>
                <a:ea typeface="Meiryo" pitchFamily="34" charset="-128"/>
              </a:rPr>
              <a:t> </a:t>
            </a:r>
            <a:r>
              <a:rPr lang="ru-RU" sz="2000" b="1" dirty="0" smtClean="0">
                <a:solidFill>
                  <a:srgbClr val="7030A0"/>
                </a:solidFill>
                <a:latin typeface="Meiryo" pitchFamily="34" charset="-128"/>
                <a:ea typeface="Meiryo" pitchFamily="34" charset="-128"/>
              </a:rPr>
              <a:t>Гэтсби. </a:t>
            </a:r>
            <a:endParaRPr lang="ru-RU" sz="2000" b="1" dirty="0">
              <a:solidFill>
                <a:srgbClr val="7030A0"/>
              </a:solidFill>
              <a:latin typeface="Meiryo" pitchFamily="34" charset="-128"/>
              <a:ea typeface="Meiryo" pitchFamily="34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48147" y="339872"/>
            <a:ext cx="591137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 Black" pitchFamily="34" charset="0"/>
              </a:rPr>
              <a:t>Перед вами — самый знаменитый роман </a:t>
            </a:r>
            <a:r>
              <a:rPr lang="ru-RU" sz="2500" dirty="0">
                <a:solidFill>
                  <a:srgbClr val="0000CC"/>
                </a:solidFill>
                <a:latin typeface="Arial Black" pitchFamily="34" charset="0"/>
              </a:rPr>
              <a:t>Ф.С. Фицджеральда </a:t>
            </a:r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     «Великий Гэтсби»</a:t>
            </a:r>
            <a:endParaRPr lang="ru-RU" sz="2500" dirty="0">
              <a:solidFill>
                <a:srgbClr val="0000CC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95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5" t="23103" r="18000"/>
          <a:stretch/>
        </p:blipFill>
        <p:spPr bwMode="auto">
          <a:xfrm>
            <a:off x="518652" y="942994"/>
            <a:ext cx="7941780" cy="497201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703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3011"/>
            <a:ext cx="3237960" cy="511256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920620"/>
            <a:ext cx="507605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Black" pitchFamily="34" charset="0"/>
              </a:rPr>
              <a:t>Роман </a:t>
            </a:r>
            <a:r>
              <a:rPr lang="ru-RU" sz="2500" dirty="0">
                <a:ln>
                  <a:solidFill>
                    <a:srgbClr val="FFFF00"/>
                  </a:solidFill>
                </a:ln>
                <a:solidFill>
                  <a:srgbClr val="0000CC"/>
                </a:solidFill>
                <a:latin typeface="Arial Black" pitchFamily="34" charset="0"/>
              </a:rPr>
              <a:t>«Доктор Живаго» </a:t>
            </a:r>
            <a:r>
              <a:rPr lang="ru-RU" sz="2500" dirty="0" smtClean="0">
                <a:ln>
                  <a:solidFill>
                    <a:srgbClr val="FFFF00"/>
                  </a:solidFill>
                </a:ln>
                <a:solidFill>
                  <a:srgbClr val="0000CC"/>
                </a:solidFill>
                <a:latin typeface="Arial Black" pitchFamily="34" charset="0"/>
              </a:rPr>
              <a:t>Борис  Пастернак</a:t>
            </a:r>
            <a:r>
              <a:rPr lang="ru-RU" sz="2000" dirty="0" smtClean="0">
                <a:ln>
                  <a:solidFill>
                    <a:srgbClr val="FFFF00"/>
                  </a:solidFill>
                </a:ln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" pitchFamily="34" charset="-128"/>
                <a:ea typeface="Meiryo" pitchFamily="34" charset="-128"/>
              </a:rPr>
              <a:t>написал в 1945—1955 годах. Структура произведения строится по принципу кинематографического монтажа. Книга дополнена стихотворениями главного героя – Юрия Живаго. В романе Пастернак изобразил жизнь русской интеллигенции в сложнейший исторический период – от начала ХХ века до Великой Отечественной войны. В центре внимания автора вопросы жизни и смерти, любви, религии,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eiryo" pitchFamily="34" charset="-128"/>
                <a:ea typeface="Meiryo" pitchFamily="34" charset="-128"/>
              </a:rPr>
              <a:t>революции.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eiryo" pitchFamily="34" charset="-128"/>
              <a:ea typeface="Meiryo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643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8" t="21494" r="12303"/>
          <a:stretch/>
        </p:blipFill>
        <p:spPr bwMode="auto">
          <a:xfrm>
            <a:off x="290945" y="1073510"/>
            <a:ext cx="8562109" cy="4710977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2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223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55976" y="1340768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eiryo" pitchFamily="34" charset="-128"/>
                <a:ea typeface="Meiryo" pitchFamily="34" charset="-128"/>
              </a:rPr>
              <a:t>Германия после первой мировой войны. Экономический кризис. Искалеченные судьбы людей и их души. Как говорит один из героев романа, «мы живём в эпоху отчаяния».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4" t="2981" r="20861" b="5146"/>
          <a:stretch/>
        </p:blipFill>
        <p:spPr bwMode="auto">
          <a:xfrm>
            <a:off x="467544" y="1037573"/>
            <a:ext cx="3461259" cy="538991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03648" y="470757"/>
            <a:ext cx="678583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           Эрих Ремарк «Три товарища»</a:t>
            </a:r>
            <a:endParaRPr lang="ru-RU" sz="2500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355493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eiryo" pitchFamily="34" charset="-128"/>
                <a:ea typeface="Meiryo" pitchFamily="34" charset="-128"/>
              </a:rPr>
              <a:t>Дружба, любовь, личное счастье — вот единственный смысл жизни, утверждает писатель. </a:t>
            </a:r>
          </a:p>
        </p:txBody>
      </p:sp>
    </p:spTree>
    <p:extLst>
      <p:ext uri="{BB962C8B-B14F-4D97-AF65-F5344CB8AC3E}">
        <p14:creationId xmlns:p14="http://schemas.microsoft.com/office/powerpoint/2010/main" val="15727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19" y="476672"/>
            <a:ext cx="8588961" cy="5616624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47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122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17771" y="1844824"/>
            <a:ext cx="427124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rgbClr val="0000CC"/>
                </a:solidFill>
                <a:latin typeface="Arial Black" pitchFamily="34" charset="0"/>
              </a:rPr>
              <a:t> Франсуаза </a:t>
            </a:r>
            <a:r>
              <a:rPr lang="ru-RU" sz="2500" b="1" dirty="0" smtClean="0">
                <a:solidFill>
                  <a:srgbClr val="0000CC"/>
                </a:solidFill>
                <a:latin typeface="Arial Black" pitchFamily="34" charset="0"/>
              </a:rPr>
              <a:t>Саган </a:t>
            </a:r>
          </a:p>
          <a:p>
            <a:r>
              <a:rPr lang="ru-RU" sz="2500" b="1" dirty="0" smtClean="0">
                <a:solidFill>
                  <a:srgbClr val="0000CC"/>
                </a:solidFill>
                <a:latin typeface="Arial Black" pitchFamily="34" charset="0"/>
              </a:rPr>
              <a:t> "Здравствуй</a:t>
            </a:r>
            <a:r>
              <a:rPr lang="ru-RU" sz="2500" b="1" dirty="0">
                <a:solidFill>
                  <a:srgbClr val="0000CC"/>
                </a:solidFill>
                <a:latin typeface="Arial Black" pitchFamily="34" charset="0"/>
              </a:rPr>
              <a:t>, грусть</a:t>
            </a:r>
            <a:r>
              <a:rPr lang="ru-RU" sz="2500" b="1" dirty="0" smtClean="0">
                <a:solidFill>
                  <a:srgbClr val="0000CC"/>
                </a:solidFill>
                <a:latin typeface="Arial Black" pitchFamily="34" charset="0"/>
              </a:rPr>
              <a:t>"</a:t>
            </a:r>
            <a:endParaRPr lang="ru-RU" sz="25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9158" y="3403878"/>
            <a:ext cx="42484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Meiryo" pitchFamily="34" charset="-128"/>
                <a:ea typeface="Meiryo" pitchFamily="34" charset="-128"/>
              </a:rPr>
              <a:t>Ещё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Meiryo" pitchFamily="34" charset="-128"/>
                <a:ea typeface="Meiryo" pitchFamily="34" charset="-128"/>
              </a:rPr>
              <a:t>одна красивая книга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Meiryo" pitchFamily="34" charset="-128"/>
                <a:ea typeface="Meiryo" pitchFamily="34" charset="-128"/>
              </a:rPr>
              <a:t>Саган 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Meiryo" pitchFamily="34" charset="-128"/>
                <a:ea typeface="Meiryo" pitchFamily="34" charset="-128"/>
              </a:rPr>
              <a:t>любви. Вы будете удивлены как легко автор понимает вас, как ее герои похожи на вас или ваших подруг. Красиво и немного грустно о любви.</a:t>
            </a:r>
          </a:p>
          <a:p>
            <a:endParaRPr lang="ru-RU" sz="2000" b="1" dirty="0">
              <a:solidFill>
                <a:schemeClr val="tx2">
                  <a:lumMod val="75000"/>
                </a:schemeClr>
              </a:solidFill>
              <a:latin typeface="Meiryo" pitchFamily="34" charset="-128"/>
              <a:ea typeface="Meiryo" pitchFamily="34" charset="-128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016" y="767109"/>
            <a:ext cx="3587440" cy="5273536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678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" t="13405" r="4362"/>
          <a:stretch/>
        </p:blipFill>
        <p:spPr bwMode="auto">
          <a:xfrm>
            <a:off x="107504" y="980728"/>
            <a:ext cx="8856984" cy="519632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657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3968" y="1542911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eiryo" pitchFamily="34" charset="-128"/>
                <a:ea typeface="Meiryo" pitchFamily="34" charset="-128"/>
              </a:rPr>
              <a:t>Главный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Meiryo" pitchFamily="34" charset="-128"/>
                <a:ea typeface="Meiryo" pitchFamily="34" charset="-128"/>
              </a:rPr>
              <a:t>герой, ученый — микробиолог,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eiryo" pitchFamily="34" charset="-128"/>
                <a:ea typeface="Meiryo" pitchFamily="34" charset="-128"/>
              </a:rPr>
              <a:t>знакомится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Meiryo" pitchFamily="34" charset="-128"/>
                <a:ea typeface="Meiryo" pitchFamily="34" charset="-128"/>
              </a:rPr>
              <a:t>при помощи электронной почты с девушкой. Она – молодая и привлекательная замужняя женщина, которую не все устраивает в своем семейном гнездышке.</a:t>
            </a: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eiryo" pitchFamily="34" charset="-128"/>
                <a:ea typeface="Meiryo" pitchFamily="34" charset="-128"/>
              </a:rPr>
              <a:t>В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Meiryo" pitchFamily="34" charset="-128"/>
                <a:ea typeface="Meiryo" pitchFamily="34" charset="-128"/>
              </a:rPr>
              <a:t>романе очень ярко описаны диалоги людей, которые стали зависимы друг от друга на расстоянии многих сотен километров.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eiryo" pitchFamily="34" charset="-128"/>
                <a:ea typeface="Meiryo" pitchFamily="34" charset="-128"/>
              </a:rPr>
              <a:t>Любовь, страсть,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Meiryo" pitchFamily="34" charset="-128"/>
                <a:ea typeface="Meiryo" pitchFamily="34" charset="-128"/>
              </a:rPr>
              <a:t>драматизм.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3" t="4231" r="30295"/>
          <a:stretch/>
        </p:blipFill>
        <p:spPr bwMode="auto">
          <a:xfrm>
            <a:off x="421998" y="1052735"/>
            <a:ext cx="3408218" cy="538155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27784" y="177309"/>
            <a:ext cx="605229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dirty="0" err="1" smtClean="0">
                <a:solidFill>
                  <a:srgbClr val="0000CC"/>
                </a:solidFill>
                <a:latin typeface="Arial Black" pitchFamily="34" charset="0"/>
              </a:rPr>
              <a:t>Януш</a:t>
            </a:r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 Леон Вишневский </a:t>
            </a:r>
          </a:p>
          <a:p>
            <a:pPr algn="r"/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«</a:t>
            </a:r>
            <a:r>
              <a:rPr lang="ru-RU" sz="2500" dirty="0">
                <a:solidFill>
                  <a:srgbClr val="0000CC"/>
                </a:solidFill>
                <a:latin typeface="Arial Black" pitchFamily="34" charset="0"/>
              </a:rPr>
              <a:t>Одиночество в </a:t>
            </a:r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 сети</a:t>
            </a:r>
            <a:r>
              <a:rPr lang="ru-RU" sz="2500" dirty="0">
                <a:solidFill>
                  <a:srgbClr val="0000CC"/>
                </a:solidFill>
                <a:latin typeface="Arial Black" pitchFamily="34" charset="0"/>
              </a:rPr>
              <a:t>»  </a:t>
            </a:r>
            <a:endParaRPr lang="ru-RU" sz="2500" dirty="0" smtClean="0">
              <a:solidFill>
                <a:srgbClr val="0000CC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77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9" b="10751"/>
          <a:stretch/>
        </p:blipFill>
        <p:spPr bwMode="auto">
          <a:xfrm>
            <a:off x="387537" y="1094509"/>
            <a:ext cx="8360927" cy="4682836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01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6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57253" y="239218"/>
            <a:ext cx="623760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dirty="0">
                <a:solidFill>
                  <a:srgbClr val="0000CC"/>
                </a:solidFill>
                <a:latin typeface="Arial Black" pitchFamily="34" charset="0"/>
              </a:rPr>
              <a:t>О книге "Мосты округа Мэдисон"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76055" y="893602"/>
            <a:ext cx="4067944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 smtClean="0">
                <a:solidFill>
                  <a:srgbClr val="990099"/>
                </a:solidFill>
              </a:rPr>
              <a:t>Замечательная</a:t>
            </a:r>
            <a:r>
              <a:rPr lang="ru-RU" sz="2300" b="1" dirty="0">
                <a:solidFill>
                  <a:srgbClr val="990099"/>
                </a:solidFill>
              </a:rPr>
              <a:t>, трогательная, неспешно нежная история о </a:t>
            </a:r>
            <a:r>
              <a:rPr lang="ru-RU" sz="2300" b="1" dirty="0" smtClean="0">
                <a:solidFill>
                  <a:srgbClr val="990099"/>
                </a:solidFill>
              </a:rPr>
              <a:t>любви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40259" y="2031984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sz="2200" b="1" dirty="0">
                <a:solidFill>
                  <a:srgbClr val="008000"/>
                </a:solidFill>
              </a:rPr>
              <a:t>Прочитать без слез не получилось- настолько глубоко проникали слова и так звонки звучали эхом в моей душе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627170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b="1" dirty="0">
                <a:solidFill>
                  <a:srgbClr val="CC0066"/>
                </a:solidFill>
              </a:rPr>
              <a:t>Тема книги: та самая единственная, глубокая, мощная любовь, неожиданно рождающаяся между двумя случайно встретившимися людьми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13163" y="5663599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Книга, как и фильм вызвали только положительные эмоции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12" y="891789"/>
            <a:ext cx="3281795" cy="507875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 t="28131" r="37181" b="30556"/>
          <a:stretch/>
        </p:blipFill>
        <p:spPr bwMode="auto">
          <a:xfrm rot="10800000">
            <a:off x="4521873" y="971663"/>
            <a:ext cx="554182" cy="547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550849" y="2053300"/>
            <a:ext cx="5492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121547" y="3646393"/>
            <a:ext cx="5492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563888" y="5772918"/>
            <a:ext cx="5492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85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58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6242" r="7494" b="16425"/>
          <a:stretch/>
        </p:blipFill>
        <p:spPr bwMode="auto">
          <a:xfrm>
            <a:off x="637309" y="1196752"/>
            <a:ext cx="7578436" cy="4419601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555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7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5" t="12912" r="27842" b="12962"/>
          <a:stretch/>
        </p:blipFill>
        <p:spPr bwMode="auto">
          <a:xfrm>
            <a:off x="5260463" y="692695"/>
            <a:ext cx="3693263" cy="547260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2689" y="1465297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990000"/>
                </a:solidFill>
                <a:latin typeface="Meiryo" pitchFamily="34" charset="-128"/>
                <a:ea typeface="Meiryo" pitchFamily="34" charset="-128"/>
              </a:rPr>
              <a:t>    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Meiryo" pitchFamily="34" charset="-128"/>
                <a:ea typeface="Meiryo" pitchFamily="34" charset="-128"/>
              </a:rPr>
              <a:t>Главный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Meiryo" pitchFamily="34" charset="-128"/>
                <a:ea typeface="Meiryo" pitchFamily="34" charset="-128"/>
              </a:rPr>
              <a:t>герой романа Чарльз помолвлен с молодой девушкой из богатой семьи. Но однажды во время прогулки он встречает женщину Сару, которая известна как «любовница французского лейтенанта».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3463" y="386104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Meiryo" pitchFamily="34" charset="-128"/>
                <a:ea typeface="Meiryo" pitchFamily="34" charset="-128"/>
              </a:rPr>
              <a:t>     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Meiryo" pitchFamily="34" charset="-128"/>
                <a:ea typeface="Meiryo" pitchFamily="34" charset="-128"/>
              </a:rPr>
              <a:t>Автор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Meiryo" pitchFamily="34" charset="-128"/>
                <a:ea typeface="Meiryo" pitchFamily="34" charset="-128"/>
              </a:rPr>
              <a:t>затрагивает тему выбора собственного пути, свободы воли, ответственности за принятые решения. Ведь если что-то пойдет не так, человек должен понимать, что это следствие его поступков.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3463" y="117793"/>
            <a:ext cx="54761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rgbClr val="0000CC"/>
                </a:solidFill>
                <a:latin typeface="Arial Black" pitchFamily="34" charset="0"/>
              </a:rPr>
              <a:t>«Любовница </a:t>
            </a:r>
            <a:r>
              <a:rPr lang="ru-RU" sz="2500" b="1" dirty="0">
                <a:solidFill>
                  <a:srgbClr val="0000CC"/>
                </a:solidFill>
                <a:latin typeface="Arial Black" pitchFamily="34" charset="0"/>
              </a:rPr>
              <a:t>французского </a:t>
            </a:r>
            <a:r>
              <a:rPr lang="ru-RU" sz="2500" b="1" dirty="0" smtClean="0">
                <a:solidFill>
                  <a:srgbClr val="0000CC"/>
                </a:solidFill>
                <a:latin typeface="Arial Black" pitchFamily="34" charset="0"/>
              </a:rPr>
              <a:t>лейтенанта»</a:t>
            </a:r>
            <a:endParaRPr lang="ru-RU" sz="25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79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9" t="25873" r="7637"/>
          <a:stretch/>
        </p:blipFill>
        <p:spPr bwMode="auto">
          <a:xfrm>
            <a:off x="116785" y="1484784"/>
            <a:ext cx="8910429" cy="4104455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75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28967"/>
            <a:ext cx="3444235" cy="5551746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55976" y="876407"/>
            <a:ext cx="432048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«Пена дней» </a:t>
            </a:r>
            <a:r>
              <a:rPr lang="ru-RU" sz="2500" dirty="0">
                <a:solidFill>
                  <a:srgbClr val="0000CC"/>
                </a:solidFill>
                <a:latin typeface="Arial Black" pitchFamily="34" charset="0"/>
              </a:rPr>
              <a:t>Бориса </a:t>
            </a:r>
            <a:r>
              <a:rPr lang="ru-RU" sz="2500" dirty="0" err="1">
                <a:solidFill>
                  <a:srgbClr val="0000CC"/>
                </a:solidFill>
                <a:latin typeface="Arial Black" pitchFamily="34" charset="0"/>
              </a:rPr>
              <a:t>Виана</a:t>
            </a:r>
            <a:r>
              <a:rPr lang="ru-RU" sz="2500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ru-RU" b="1" dirty="0" smtClean="0">
                <a:latin typeface="Meiryo" pitchFamily="34" charset="-128"/>
                <a:ea typeface="Meiryo" pitchFamily="34" charset="-128"/>
              </a:rPr>
              <a:t>—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Meiryo" pitchFamily="34" charset="-128"/>
                <a:ea typeface="Meiryo" pitchFamily="34" charset="-128"/>
              </a:rPr>
              <a:t>книга, к которой нельзя остаться равнодушным. Даже Ремарк с его глубокими переживаниями — не то. Так романтично, тонко и очень грустно еще никто не писал. Это просто очаровательная сказка с печальным концом. Особенно трогателен образ мышки, которая своими маленькими лапками пытается остановить неотвратимое.</a:t>
            </a:r>
          </a:p>
        </p:txBody>
      </p:sp>
    </p:spTree>
    <p:extLst>
      <p:ext uri="{BB962C8B-B14F-4D97-AF65-F5344CB8AC3E}">
        <p14:creationId xmlns:p14="http://schemas.microsoft.com/office/powerpoint/2010/main" val="26599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2"/>
            <a:ext cx="9144000" cy="6815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t="4363" r="6364"/>
          <a:stretch/>
        </p:blipFill>
        <p:spPr bwMode="auto">
          <a:xfrm>
            <a:off x="395536" y="908720"/>
            <a:ext cx="8496944" cy="5040559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334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364088" y="836712"/>
            <a:ext cx="3628416" cy="5400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0120" y="2204864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Meiryo" pitchFamily="34" charset="-128"/>
                <a:ea typeface="Meiryo" pitchFamily="34" charset="-128"/>
              </a:rPr>
              <a:t>Красной нитью проходит здесь тема любви, во всех своих оттенках, силе и глубине. Здесь и мимолетные судьбоносные встречи, когда только со временем приходит понимание, какую роль сыграет тот или иной человек в твоей жизни. И весь спектр переживания трагических моментов расставания с любимыми и близкими людьми.</a:t>
            </a:r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16631"/>
            <a:ext cx="725294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«Несколько </a:t>
            </a:r>
            <a:r>
              <a:rPr lang="ru-RU" sz="2500" dirty="0">
                <a:solidFill>
                  <a:srgbClr val="0000CC"/>
                </a:solidFill>
                <a:latin typeface="Arial Black" pitchFamily="34" charset="0"/>
              </a:rPr>
              <a:t>торопливых слов </a:t>
            </a:r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любви».  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Сборник рассказов </a:t>
            </a:r>
          </a:p>
          <a:p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Дины </a:t>
            </a:r>
            <a:r>
              <a:rPr lang="ru-RU" sz="2500" dirty="0" err="1" smtClean="0">
                <a:solidFill>
                  <a:srgbClr val="0000CC"/>
                </a:solidFill>
                <a:latin typeface="Arial Black" pitchFamily="34" charset="0"/>
              </a:rPr>
              <a:t>Рубиной</a:t>
            </a:r>
            <a:endParaRPr lang="ru-RU" sz="2500" dirty="0">
              <a:solidFill>
                <a:srgbClr val="0000CC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43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t="21879" r="4363" b="24680"/>
          <a:stretch/>
        </p:blipFill>
        <p:spPr bwMode="auto">
          <a:xfrm>
            <a:off x="467544" y="1556792"/>
            <a:ext cx="8208912" cy="3723959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2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01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0" r="19017"/>
          <a:stretch/>
        </p:blipFill>
        <p:spPr bwMode="auto">
          <a:xfrm>
            <a:off x="683568" y="1653909"/>
            <a:ext cx="3246474" cy="5015451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75856" y="260648"/>
            <a:ext cx="439254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dirty="0">
                <a:solidFill>
                  <a:srgbClr val="0000CC"/>
                </a:solidFill>
                <a:latin typeface="Arial Black" pitchFamily="34" charset="0"/>
              </a:rPr>
              <a:t>Майкл </a:t>
            </a:r>
            <a:r>
              <a:rPr lang="ru-RU" sz="2500" dirty="0" err="1">
                <a:solidFill>
                  <a:srgbClr val="0000CC"/>
                </a:solidFill>
                <a:latin typeface="Arial Black" pitchFamily="34" charset="0"/>
              </a:rPr>
              <a:t>Ондатже</a:t>
            </a:r>
            <a:r>
              <a:rPr lang="ru-RU" sz="2500" dirty="0">
                <a:solidFill>
                  <a:srgbClr val="0000CC"/>
                </a:solidFill>
                <a:latin typeface="Arial Black" pitchFamily="34" charset="0"/>
              </a:rPr>
              <a:t> </a:t>
            </a:r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– </a:t>
            </a:r>
          </a:p>
          <a:p>
            <a:r>
              <a:rPr lang="ru-RU" sz="2500" dirty="0" smtClean="0">
                <a:solidFill>
                  <a:srgbClr val="0000CC"/>
                </a:solidFill>
                <a:latin typeface="Arial Black" pitchFamily="34" charset="0"/>
              </a:rPr>
              <a:t>«Английский пациент»</a:t>
            </a:r>
            <a:endParaRPr lang="ru-RU" sz="2500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1382286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663300"/>
                </a:solidFill>
                <a:latin typeface="Meiryo" pitchFamily="34" charset="-128"/>
                <a:ea typeface="Meiryo" pitchFamily="34" charset="-128"/>
              </a:rPr>
              <a:t>В романе Майкла </a:t>
            </a:r>
            <a:r>
              <a:rPr lang="ru-RU" sz="2000" b="1" dirty="0" err="1" smtClean="0">
                <a:solidFill>
                  <a:srgbClr val="663300"/>
                </a:solidFill>
                <a:latin typeface="Meiryo" pitchFamily="34" charset="-128"/>
                <a:ea typeface="Meiryo" pitchFamily="34" charset="-128"/>
              </a:rPr>
              <a:t>Ондатже</a:t>
            </a:r>
            <a:r>
              <a:rPr lang="ru-RU" sz="2000" b="1" dirty="0" smtClean="0">
                <a:solidFill>
                  <a:srgbClr val="663300"/>
                </a:solidFill>
                <a:latin typeface="Meiryo" pitchFamily="34" charset="-128"/>
                <a:ea typeface="Meiryo" pitchFamily="34" charset="-128"/>
              </a:rPr>
              <a:t> тонко и поэтично изображено сплетение четырех исковерканных судеб на заброшенной итальянской вилле в конце Второй мировой войны. А в центре этого пересечения – «английский пациент», безымянный, обгоревший до неузнаваемости человек – загадка и вызов для тех, кто проходит рядом.</a:t>
            </a:r>
            <a:endParaRPr lang="ru-RU" sz="2000" b="1" dirty="0">
              <a:solidFill>
                <a:srgbClr val="663300"/>
              </a:solidFill>
              <a:latin typeface="Meiryo" pitchFamily="34" charset="-128"/>
              <a:ea typeface="Meiryo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693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05"/>
          <a:stretch/>
        </p:blipFill>
        <p:spPr bwMode="auto">
          <a:xfrm>
            <a:off x="252652" y="476672"/>
            <a:ext cx="8712968" cy="5671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699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kartinkinaden.ru/uploads/posts/2020-07/1595712095_5-p-rozovie-foni-s-serdechkami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5508" y="2967335"/>
            <a:ext cx="76529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941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634</Words>
  <Application>Microsoft Office PowerPoint</Application>
  <PresentationFormat>Экран (4:3)</PresentationFormat>
  <Paragraphs>32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 Рощинская</dc:creator>
  <cp:lastModifiedBy>Библиотека Рощинская</cp:lastModifiedBy>
  <cp:revision>41</cp:revision>
  <dcterms:created xsi:type="dcterms:W3CDTF">2021-02-08T11:37:12Z</dcterms:created>
  <dcterms:modified xsi:type="dcterms:W3CDTF">2021-02-10T10:52:04Z</dcterms:modified>
</cp:coreProperties>
</file>